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2"/>
  </p:sldMasterIdLst>
  <p:notesMasterIdLst>
    <p:notesMasterId r:id="rId69"/>
  </p:notesMasterIdLst>
  <p:sldIdLst>
    <p:sldId id="315" r:id="rId3"/>
    <p:sldId id="780" r:id="rId4"/>
    <p:sldId id="459" r:id="rId5"/>
    <p:sldId id="460" r:id="rId6"/>
    <p:sldId id="461" r:id="rId7"/>
    <p:sldId id="462" r:id="rId8"/>
    <p:sldId id="321" r:id="rId9"/>
    <p:sldId id="324" r:id="rId10"/>
    <p:sldId id="326" r:id="rId11"/>
    <p:sldId id="410" r:id="rId12"/>
    <p:sldId id="412" r:id="rId13"/>
    <p:sldId id="414" r:id="rId14"/>
    <p:sldId id="416" r:id="rId15"/>
    <p:sldId id="417" r:id="rId16"/>
    <p:sldId id="335" r:id="rId17"/>
    <p:sldId id="336" r:id="rId18"/>
    <p:sldId id="337" r:id="rId19"/>
    <p:sldId id="338" r:id="rId20"/>
    <p:sldId id="539" r:id="rId21"/>
    <p:sldId id="360" r:id="rId22"/>
    <p:sldId id="553" r:id="rId23"/>
    <p:sldId id="777" r:id="rId24"/>
    <p:sldId id="538" r:id="rId25"/>
    <p:sldId id="425" r:id="rId26"/>
    <p:sldId id="341" r:id="rId27"/>
    <p:sldId id="342" r:id="rId28"/>
    <p:sldId id="433" r:id="rId29"/>
    <p:sldId id="454" r:id="rId30"/>
    <p:sldId id="301" r:id="rId31"/>
    <p:sldId id="323" r:id="rId32"/>
    <p:sldId id="317" r:id="rId33"/>
    <p:sldId id="725" r:id="rId34"/>
    <p:sldId id="705" r:id="rId35"/>
    <p:sldId id="726" r:id="rId36"/>
    <p:sldId id="719" r:id="rId37"/>
    <p:sldId id="593" r:id="rId38"/>
    <p:sldId id="603" r:id="rId39"/>
    <p:sldId id="448" r:id="rId40"/>
    <p:sldId id="533" r:id="rId41"/>
    <p:sldId id="727" r:id="rId42"/>
    <p:sldId id="729" r:id="rId43"/>
    <p:sldId id="728" r:id="rId44"/>
    <p:sldId id="730" r:id="rId45"/>
    <p:sldId id="731" r:id="rId46"/>
    <p:sldId id="733" r:id="rId47"/>
    <p:sldId id="535" r:id="rId48"/>
    <p:sldId id="732" r:id="rId49"/>
    <p:sldId id="734" r:id="rId50"/>
    <p:sldId id="536" r:id="rId51"/>
    <p:sldId id="530" r:id="rId52"/>
    <p:sldId id="531" r:id="rId53"/>
    <p:sldId id="532" r:id="rId54"/>
    <p:sldId id="778" r:id="rId55"/>
    <p:sldId id="774" r:id="rId56"/>
    <p:sldId id="779" r:id="rId57"/>
    <p:sldId id="758" r:id="rId58"/>
    <p:sldId id="762" r:id="rId59"/>
    <p:sldId id="759" r:id="rId60"/>
    <p:sldId id="760" r:id="rId61"/>
    <p:sldId id="763" r:id="rId62"/>
    <p:sldId id="764" r:id="rId63"/>
    <p:sldId id="551" r:id="rId64"/>
    <p:sldId id="318" r:id="rId65"/>
    <p:sldId id="404" r:id="rId66"/>
    <p:sldId id="773" r:id="rId67"/>
    <p:sldId id="405" r:id="rId68"/>
  </p:sldIdLst>
  <p:sldSz cx="12192000" cy="6858000"/>
  <p:notesSz cx="6858000" cy="9144000"/>
  <p:embeddedFontLst>
    <p:embeddedFont>
      <p:font typeface="Arial Narrow" panose="020B0606020202030204" pitchFamily="34" charset="0"/>
      <p:regular r:id="rId70"/>
      <p:bold r:id="rId71"/>
      <p:italic r:id="rId72"/>
      <p:boldItalic r:id="rId73"/>
    </p:embeddedFont>
    <p:embeddedFont>
      <p:font typeface="Roboto" panose="02000000000000000000" pitchFamily="2" charset="0"/>
      <p:regular r:id="rId74"/>
      <p:bold r:id="rId75"/>
      <p:italic r:id="rId76"/>
      <p:boldItalic r:id="rId77"/>
    </p:embeddedFont>
    <p:embeddedFont>
      <p:font typeface="Roboto Black" panose="02000000000000000000" pitchFamily="2" charset="0"/>
      <p:bold r:id="rId78"/>
      <p:boldItalic r:id="rId79"/>
    </p:embeddedFont>
    <p:embeddedFont>
      <p:font typeface="Roboto Bold" panose="02000000000000000000" pitchFamily="2" charset="0"/>
      <p:bold r:id="rId80"/>
    </p:embeddedFont>
    <p:embeddedFont>
      <p:font typeface="Roboto Light" panose="02000000000000000000" pitchFamily="2" charset="0"/>
      <p:regular r:id="rId81"/>
      <p:italic r:id="rId82"/>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3C31"/>
    <a:srgbClr val="53799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005" autoAdjust="0"/>
    <p:restoredTop sz="86427" autoAdjust="0"/>
  </p:normalViewPr>
  <p:slideViewPr>
    <p:cSldViewPr snapToGrid="0">
      <p:cViewPr varScale="1">
        <p:scale>
          <a:sx n="73" d="100"/>
          <a:sy n="73" d="100"/>
        </p:scale>
        <p:origin x="248" y="56"/>
      </p:cViewPr>
      <p:guideLst/>
    </p:cSldViewPr>
  </p:slideViewPr>
  <p:outlineViewPr>
    <p:cViewPr>
      <p:scale>
        <a:sx n="33" d="100"/>
        <a:sy n="33" d="100"/>
      </p:scale>
      <p:origin x="0" y="-832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2528"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7.fntdata"/><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2.fntdata"/><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3.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AC245-BBA8-4131-B364-8AD558A83E50}" type="datetimeFigureOut">
              <a:rPr lang="de-DE" smtClean="0"/>
              <a:t>29.11.2024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6905D-968A-4119-8325-810334669CC3}" type="slidenum">
              <a:rPr lang="de-DE" smtClean="0"/>
              <a:t>‹Nr.›</a:t>
            </a:fld>
            <a:endParaRPr lang="de-DE"/>
          </a:p>
        </p:txBody>
      </p:sp>
    </p:spTree>
    <p:extLst>
      <p:ext uri="{BB962C8B-B14F-4D97-AF65-F5344CB8AC3E}">
        <p14:creationId xmlns:p14="http://schemas.microsoft.com/office/powerpoint/2010/main" val="185844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3863" y="1244600"/>
            <a:ext cx="5957887" cy="3352800"/>
          </a:xfrm>
        </p:spPr>
      </p:sp>
      <p:sp>
        <p:nvSpPr>
          <p:cNvPr id="3" name="Notizenplatzhalter 2"/>
          <p:cNvSpPr>
            <a:spLocks noGrp="1"/>
          </p:cNvSpPr>
          <p:nvPr>
            <p:ph type="body" idx="1"/>
          </p:nvPr>
        </p:nvSpPr>
        <p:spPr>
          <a:xfrm>
            <a:off x="659606" y="4971710"/>
            <a:ext cx="5486400" cy="4172290"/>
          </a:xfrm>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1</a:t>
            </a:fld>
            <a:endParaRPr lang="de-DE" dirty="0"/>
          </a:p>
        </p:txBody>
      </p:sp>
    </p:spTree>
    <p:extLst>
      <p:ext uri="{BB962C8B-B14F-4D97-AF65-F5344CB8AC3E}">
        <p14:creationId xmlns:p14="http://schemas.microsoft.com/office/powerpoint/2010/main" val="191805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10</a:t>
            </a:fld>
            <a:endParaRPr lang="de-DE" dirty="0"/>
          </a:p>
        </p:txBody>
      </p:sp>
    </p:spTree>
    <p:extLst>
      <p:ext uri="{BB962C8B-B14F-4D97-AF65-F5344CB8AC3E}">
        <p14:creationId xmlns:p14="http://schemas.microsoft.com/office/powerpoint/2010/main" val="1159350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11</a:t>
            </a:fld>
            <a:endParaRPr lang="de-DE" dirty="0"/>
          </a:p>
        </p:txBody>
      </p:sp>
    </p:spTree>
    <p:extLst>
      <p:ext uri="{BB962C8B-B14F-4D97-AF65-F5344CB8AC3E}">
        <p14:creationId xmlns:p14="http://schemas.microsoft.com/office/powerpoint/2010/main" val="3631814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12</a:t>
            </a:fld>
            <a:endParaRPr lang="de-DE" dirty="0"/>
          </a:p>
        </p:txBody>
      </p:sp>
    </p:spTree>
    <p:extLst>
      <p:ext uri="{BB962C8B-B14F-4D97-AF65-F5344CB8AC3E}">
        <p14:creationId xmlns:p14="http://schemas.microsoft.com/office/powerpoint/2010/main" val="3075253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13</a:t>
            </a:fld>
            <a:endParaRPr lang="de-DE" dirty="0"/>
          </a:p>
        </p:txBody>
      </p:sp>
    </p:spTree>
    <p:extLst>
      <p:ext uri="{BB962C8B-B14F-4D97-AF65-F5344CB8AC3E}">
        <p14:creationId xmlns:p14="http://schemas.microsoft.com/office/powerpoint/2010/main" val="3594980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14</a:t>
            </a:fld>
            <a:endParaRPr lang="de-DE" dirty="0"/>
          </a:p>
        </p:txBody>
      </p:sp>
    </p:spTree>
    <p:extLst>
      <p:ext uri="{BB962C8B-B14F-4D97-AF65-F5344CB8AC3E}">
        <p14:creationId xmlns:p14="http://schemas.microsoft.com/office/powerpoint/2010/main" val="3497168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15</a:t>
            </a:fld>
            <a:endParaRPr lang="de-DE" dirty="0"/>
          </a:p>
        </p:txBody>
      </p:sp>
    </p:spTree>
    <p:extLst>
      <p:ext uri="{BB962C8B-B14F-4D97-AF65-F5344CB8AC3E}">
        <p14:creationId xmlns:p14="http://schemas.microsoft.com/office/powerpoint/2010/main" val="765085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16</a:t>
            </a:fld>
            <a:endParaRPr lang="de-DE" dirty="0"/>
          </a:p>
        </p:txBody>
      </p:sp>
    </p:spTree>
    <p:extLst>
      <p:ext uri="{BB962C8B-B14F-4D97-AF65-F5344CB8AC3E}">
        <p14:creationId xmlns:p14="http://schemas.microsoft.com/office/powerpoint/2010/main" val="4003505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17</a:t>
            </a:fld>
            <a:endParaRPr lang="de-DE" dirty="0"/>
          </a:p>
        </p:txBody>
      </p:sp>
    </p:spTree>
    <p:extLst>
      <p:ext uri="{BB962C8B-B14F-4D97-AF65-F5344CB8AC3E}">
        <p14:creationId xmlns:p14="http://schemas.microsoft.com/office/powerpoint/2010/main" val="3175884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18</a:t>
            </a:fld>
            <a:endParaRPr lang="de-DE" dirty="0"/>
          </a:p>
        </p:txBody>
      </p:sp>
    </p:spTree>
    <p:extLst>
      <p:ext uri="{BB962C8B-B14F-4D97-AF65-F5344CB8AC3E}">
        <p14:creationId xmlns:p14="http://schemas.microsoft.com/office/powerpoint/2010/main" val="204070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19</a:t>
            </a:fld>
            <a:endParaRPr lang="de-DE" dirty="0"/>
          </a:p>
        </p:txBody>
      </p:sp>
    </p:spTree>
    <p:extLst>
      <p:ext uri="{BB962C8B-B14F-4D97-AF65-F5344CB8AC3E}">
        <p14:creationId xmlns:p14="http://schemas.microsoft.com/office/powerpoint/2010/main" val="241040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15913" y="1216025"/>
            <a:ext cx="5964237" cy="3355975"/>
          </a:xfrm>
        </p:spPr>
      </p:sp>
      <p:sp>
        <p:nvSpPr>
          <p:cNvPr id="3" name="Notizenplatzhalter 2"/>
          <p:cNvSpPr>
            <a:spLocks noGrp="1"/>
          </p:cNvSpPr>
          <p:nvPr>
            <p:ph type="body" idx="1"/>
          </p:nvPr>
        </p:nvSpPr>
        <p:spPr>
          <a:xfrm>
            <a:off x="554831" y="4828381"/>
            <a:ext cx="5486400" cy="3600450"/>
          </a:xfrm>
        </p:spPr>
        <p:txBody>
          <a:bodyPr/>
          <a:lstStyle/>
          <a:p>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2</a:t>
            </a:fld>
            <a:endParaRPr lang="de-DE" dirty="0"/>
          </a:p>
        </p:txBody>
      </p:sp>
    </p:spTree>
    <p:extLst>
      <p:ext uri="{BB962C8B-B14F-4D97-AF65-F5344CB8AC3E}">
        <p14:creationId xmlns:p14="http://schemas.microsoft.com/office/powerpoint/2010/main" val="3438073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20</a:t>
            </a:fld>
            <a:endParaRPr lang="de-DE" dirty="0"/>
          </a:p>
        </p:txBody>
      </p:sp>
    </p:spTree>
    <p:extLst>
      <p:ext uri="{BB962C8B-B14F-4D97-AF65-F5344CB8AC3E}">
        <p14:creationId xmlns:p14="http://schemas.microsoft.com/office/powerpoint/2010/main" val="2521650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4938" y="1352550"/>
            <a:ext cx="6483350" cy="36480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21</a:t>
            </a:fld>
            <a:endParaRPr lang="de-DE" dirty="0"/>
          </a:p>
        </p:txBody>
      </p:sp>
    </p:spTree>
    <p:extLst>
      <p:ext uri="{BB962C8B-B14F-4D97-AF65-F5344CB8AC3E}">
        <p14:creationId xmlns:p14="http://schemas.microsoft.com/office/powerpoint/2010/main" val="1664079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4938" y="1352550"/>
            <a:ext cx="6483350" cy="36480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22</a:t>
            </a:fld>
            <a:endParaRPr lang="de-DE" dirty="0"/>
          </a:p>
        </p:txBody>
      </p:sp>
    </p:spTree>
    <p:extLst>
      <p:ext uri="{BB962C8B-B14F-4D97-AF65-F5344CB8AC3E}">
        <p14:creationId xmlns:p14="http://schemas.microsoft.com/office/powerpoint/2010/main" val="2921336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23</a:t>
            </a:fld>
            <a:endParaRPr lang="de-DE" dirty="0"/>
          </a:p>
        </p:txBody>
      </p:sp>
    </p:spTree>
    <p:extLst>
      <p:ext uri="{BB962C8B-B14F-4D97-AF65-F5344CB8AC3E}">
        <p14:creationId xmlns:p14="http://schemas.microsoft.com/office/powerpoint/2010/main" val="2763291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24</a:t>
            </a:fld>
            <a:endParaRPr lang="de-DE" dirty="0"/>
          </a:p>
        </p:txBody>
      </p:sp>
    </p:spTree>
    <p:extLst>
      <p:ext uri="{BB962C8B-B14F-4D97-AF65-F5344CB8AC3E}">
        <p14:creationId xmlns:p14="http://schemas.microsoft.com/office/powerpoint/2010/main" val="1099799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25</a:t>
            </a:fld>
            <a:endParaRPr lang="de-DE" dirty="0"/>
          </a:p>
        </p:txBody>
      </p:sp>
    </p:spTree>
    <p:extLst>
      <p:ext uri="{BB962C8B-B14F-4D97-AF65-F5344CB8AC3E}">
        <p14:creationId xmlns:p14="http://schemas.microsoft.com/office/powerpoint/2010/main" val="1326762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26</a:t>
            </a:fld>
            <a:endParaRPr lang="de-DE" dirty="0"/>
          </a:p>
        </p:txBody>
      </p:sp>
    </p:spTree>
    <p:extLst>
      <p:ext uri="{BB962C8B-B14F-4D97-AF65-F5344CB8AC3E}">
        <p14:creationId xmlns:p14="http://schemas.microsoft.com/office/powerpoint/2010/main" val="189066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27</a:t>
            </a:fld>
            <a:endParaRPr lang="de-DE" dirty="0"/>
          </a:p>
        </p:txBody>
      </p:sp>
    </p:spTree>
    <p:extLst>
      <p:ext uri="{BB962C8B-B14F-4D97-AF65-F5344CB8AC3E}">
        <p14:creationId xmlns:p14="http://schemas.microsoft.com/office/powerpoint/2010/main" val="3098056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28</a:t>
            </a:fld>
            <a:endParaRPr lang="de-DE" dirty="0"/>
          </a:p>
        </p:txBody>
      </p:sp>
    </p:spTree>
    <p:extLst>
      <p:ext uri="{BB962C8B-B14F-4D97-AF65-F5344CB8AC3E}">
        <p14:creationId xmlns:p14="http://schemas.microsoft.com/office/powerpoint/2010/main" val="4098160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CE6905D-968A-4119-8325-810334669CC3}" type="slidenum">
              <a:rPr lang="de-DE" smtClean="0"/>
              <a:t>29</a:t>
            </a:fld>
            <a:endParaRPr lang="de-DE"/>
          </a:p>
        </p:txBody>
      </p:sp>
    </p:spTree>
    <p:extLst>
      <p:ext uri="{BB962C8B-B14F-4D97-AF65-F5344CB8AC3E}">
        <p14:creationId xmlns:p14="http://schemas.microsoft.com/office/powerpoint/2010/main" val="84887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6088" y="895350"/>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3</a:t>
            </a:fld>
            <a:endParaRPr lang="de-DE" dirty="0"/>
          </a:p>
        </p:txBody>
      </p:sp>
    </p:spTree>
    <p:extLst>
      <p:ext uri="{BB962C8B-B14F-4D97-AF65-F5344CB8AC3E}">
        <p14:creationId xmlns:p14="http://schemas.microsoft.com/office/powerpoint/2010/main" val="2425593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CE6905D-968A-4119-8325-810334669CC3}" type="slidenum">
              <a:rPr lang="de-DE" smtClean="0"/>
              <a:t>30</a:t>
            </a:fld>
            <a:endParaRPr lang="de-DE"/>
          </a:p>
        </p:txBody>
      </p:sp>
    </p:spTree>
    <p:extLst>
      <p:ext uri="{BB962C8B-B14F-4D97-AF65-F5344CB8AC3E}">
        <p14:creationId xmlns:p14="http://schemas.microsoft.com/office/powerpoint/2010/main" val="3498943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CE6905D-968A-4119-8325-810334669CC3}" type="slidenum">
              <a:rPr lang="de-DE" smtClean="0"/>
              <a:t>31</a:t>
            </a:fld>
            <a:endParaRPr lang="de-DE"/>
          </a:p>
        </p:txBody>
      </p:sp>
    </p:spTree>
    <p:extLst>
      <p:ext uri="{BB962C8B-B14F-4D97-AF65-F5344CB8AC3E}">
        <p14:creationId xmlns:p14="http://schemas.microsoft.com/office/powerpoint/2010/main" val="2822420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CE6905D-968A-4119-8325-810334669CC3}" type="slidenum">
              <a:rPr lang="de-DE" smtClean="0"/>
              <a:t>32</a:t>
            </a:fld>
            <a:endParaRPr lang="de-DE"/>
          </a:p>
        </p:txBody>
      </p:sp>
    </p:spTree>
    <p:extLst>
      <p:ext uri="{BB962C8B-B14F-4D97-AF65-F5344CB8AC3E}">
        <p14:creationId xmlns:p14="http://schemas.microsoft.com/office/powerpoint/2010/main" val="1283889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CE6905D-968A-4119-8325-810334669CC3}" type="slidenum">
              <a:rPr lang="de-DE" smtClean="0"/>
              <a:t>33</a:t>
            </a:fld>
            <a:endParaRPr lang="de-DE"/>
          </a:p>
        </p:txBody>
      </p:sp>
    </p:spTree>
    <p:extLst>
      <p:ext uri="{BB962C8B-B14F-4D97-AF65-F5344CB8AC3E}">
        <p14:creationId xmlns:p14="http://schemas.microsoft.com/office/powerpoint/2010/main" val="1166274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CE6905D-968A-4119-8325-810334669CC3}" type="slidenum">
              <a:rPr lang="de-DE" smtClean="0"/>
              <a:t>34</a:t>
            </a:fld>
            <a:endParaRPr lang="de-DE"/>
          </a:p>
        </p:txBody>
      </p:sp>
    </p:spTree>
    <p:extLst>
      <p:ext uri="{BB962C8B-B14F-4D97-AF65-F5344CB8AC3E}">
        <p14:creationId xmlns:p14="http://schemas.microsoft.com/office/powerpoint/2010/main" val="4091348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CE6905D-968A-4119-8325-810334669CC3}" type="slidenum">
              <a:rPr lang="de-DE" smtClean="0"/>
              <a:t>35</a:t>
            </a:fld>
            <a:endParaRPr lang="de-DE"/>
          </a:p>
        </p:txBody>
      </p:sp>
    </p:spTree>
    <p:extLst>
      <p:ext uri="{BB962C8B-B14F-4D97-AF65-F5344CB8AC3E}">
        <p14:creationId xmlns:p14="http://schemas.microsoft.com/office/powerpoint/2010/main" val="3342597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CE6905D-968A-4119-8325-810334669CC3}" type="slidenum">
              <a:rPr lang="de-DE" smtClean="0"/>
              <a:t>36</a:t>
            </a:fld>
            <a:endParaRPr lang="de-DE"/>
          </a:p>
        </p:txBody>
      </p:sp>
    </p:spTree>
    <p:extLst>
      <p:ext uri="{BB962C8B-B14F-4D97-AF65-F5344CB8AC3E}">
        <p14:creationId xmlns:p14="http://schemas.microsoft.com/office/powerpoint/2010/main" val="473266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CE6905D-968A-4119-8325-810334669CC3}" type="slidenum">
              <a:rPr lang="de-DE" smtClean="0"/>
              <a:t>37</a:t>
            </a:fld>
            <a:endParaRPr lang="de-DE"/>
          </a:p>
        </p:txBody>
      </p:sp>
    </p:spTree>
    <p:extLst>
      <p:ext uri="{BB962C8B-B14F-4D97-AF65-F5344CB8AC3E}">
        <p14:creationId xmlns:p14="http://schemas.microsoft.com/office/powerpoint/2010/main" val="2374768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38</a:t>
            </a:fld>
            <a:endParaRPr lang="de-DE" dirty="0"/>
          </a:p>
        </p:txBody>
      </p:sp>
    </p:spTree>
    <p:extLst>
      <p:ext uri="{BB962C8B-B14F-4D97-AF65-F5344CB8AC3E}">
        <p14:creationId xmlns:p14="http://schemas.microsoft.com/office/powerpoint/2010/main" val="158920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39</a:t>
            </a:fld>
            <a:endParaRPr lang="de-DE" dirty="0"/>
          </a:p>
        </p:txBody>
      </p:sp>
    </p:spTree>
    <p:extLst>
      <p:ext uri="{BB962C8B-B14F-4D97-AF65-F5344CB8AC3E}">
        <p14:creationId xmlns:p14="http://schemas.microsoft.com/office/powerpoint/2010/main" val="63093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a:lnSpc>
                <a:spcPts val="3500"/>
              </a:lnSpc>
              <a:buClr>
                <a:srgbClr val="ED1D13"/>
              </a:buCl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4</a:t>
            </a:fld>
            <a:endParaRPr lang="de-DE" dirty="0"/>
          </a:p>
        </p:txBody>
      </p:sp>
    </p:spTree>
    <p:extLst>
      <p:ext uri="{BB962C8B-B14F-4D97-AF65-F5344CB8AC3E}">
        <p14:creationId xmlns:p14="http://schemas.microsoft.com/office/powerpoint/2010/main" val="1360838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40</a:t>
            </a:fld>
            <a:endParaRPr lang="de-DE" dirty="0"/>
          </a:p>
        </p:txBody>
      </p:sp>
    </p:spTree>
    <p:extLst>
      <p:ext uri="{BB962C8B-B14F-4D97-AF65-F5344CB8AC3E}">
        <p14:creationId xmlns:p14="http://schemas.microsoft.com/office/powerpoint/2010/main" val="1277251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41</a:t>
            </a:fld>
            <a:endParaRPr lang="de-DE" dirty="0"/>
          </a:p>
        </p:txBody>
      </p:sp>
    </p:spTree>
    <p:extLst>
      <p:ext uri="{BB962C8B-B14F-4D97-AF65-F5344CB8AC3E}">
        <p14:creationId xmlns:p14="http://schemas.microsoft.com/office/powerpoint/2010/main" val="469166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42</a:t>
            </a:fld>
            <a:endParaRPr lang="de-DE" dirty="0"/>
          </a:p>
        </p:txBody>
      </p:sp>
    </p:spTree>
    <p:extLst>
      <p:ext uri="{BB962C8B-B14F-4D97-AF65-F5344CB8AC3E}">
        <p14:creationId xmlns:p14="http://schemas.microsoft.com/office/powerpoint/2010/main" val="1176595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43</a:t>
            </a:fld>
            <a:endParaRPr lang="de-DE" dirty="0"/>
          </a:p>
        </p:txBody>
      </p:sp>
    </p:spTree>
    <p:extLst>
      <p:ext uri="{BB962C8B-B14F-4D97-AF65-F5344CB8AC3E}">
        <p14:creationId xmlns:p14="http://schemas.microsoft.com/office/powerpoint/2010/main" val="891243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44</a:t>
            </a:fld>
            <a:endParaRPr lang="de-DE" dirty="0"/>
          </a:p>
        </p:txBody>
      </p:sp>
    </p:spTree>
    <p:extLst>
      <p:ext uri="{BB962C8B-B14F-4D97-AF65-F5344CB8AC3E}">
        <p14:creationId xmlns:p14="http://schemas.microsoft.com/office/powerpoint/2010/main" val="28139647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45</a:t>
            </a:fld>
            <a:endParaRPr lang="de-DE" dirty="0"/>
          </a:p>
        </p:txBody>
      </p:sp>
    </p:spTree>
    <p:extLst>
      <p:ext uri="{BB962C8B-B14F-4D97-AF65-F5344CB8AC3E}">
        <p14:creationId xmlns:p14="http://schemas.microsoft.com/office/powerpoint/2010/main" val="29066761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46</a:t>
            </a:fld>
            <a:endParaRPr lang="de-DE" dirty="0"/>
          </a:p>
        </p:txBody>
      </p:sp>
    </p:spTree>
    <p:extLst>
      <p:ext uri="{BB962C8B-B14F-4D97-AF65-F5344CB8AC3E}">
        <p14:creationId xmlns:p14="http://schemas.microsoft.com/office/powerpoint/2010/main" val="20567281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47</a:t>
            </a:fld>
            <a:endParaRPr lang="de-DE" dirty="0"/>
          </a:p>
        </p:txBody>
      </p:sp>
    </p:spTree>
    <p:extLst>
      <p:ext uri="{BB962C8B-B14F-4D97-AF65-F5344CB8AC3E}">
        <p14:creationId xmlns:p14="http://schemas.microsoft.com/office/powerpoint/2010/main" val="19259483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48</a:t>
            </a:fld>
            <a:endParaRPr lang="de-DE" dirty="0"/>
          </a:p>
        </p:txBody>
      </p:sp>
    </p:spTree>
    <p:extLst>
      <p:ext uri="{BB962C8B-B14F-4D97-AF65-F5344CB8AC3E}">
        <p14:creationId xmlns:p14="http://schemas.microsoft.com/office/powerpoint/2010/main" val="20213692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49</a:t>
            </a:fld>
            <a:endParaRPr lang="de-DE" dirty="0"/>
          </a:p>
        </p:txBody>
      </p:sp>
    </p:spTree>
    <p:extLst>
      <p:ext uri="{BB962C8B-B14F-4D97-AF65-F5344CB8AC3E}">
        <p14:creationId xmlns:p14="http://schemas.microsoft.com/office/powerpoint/2010/main" val="2301344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5</a:t>
            </a:fld>
            <a:endParaRPr lang="de-DE" dirty="0"/>
          </a:p>
        </p:txBody>
      </p:sp>
    </p:spTree>
    <p:extLst>
      <p:ext uri="{BB962C8B-B14F-4D97-AF65-F5344CB8AC3E}">
        <p14:creationId xmlns:p14="http://schemas.microsoft.com/office/powerpoint/2010/main" val="3251856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50</a:t>
            </a:fld>
            <a:endParaRPr lang="de-DE" dirty="0"/>
          </a:p>
        </p:txBody>
      </p:sp>
    </p:spTree>
    <p:extLst>
      <p:ext uri="{BB962C8B-B14F-4D97-AF65-F5344CB8AC3E}">
        <p14:creationId xmlns:p14="http://schemas.microsoft.com/office/powerpoint/2010/main" val="1897919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51</a:t>
            </a:fld>
            <a:endParaRPr lang="de-DE" dirty="0"/>
          </a:p>
        </p:txBody>
      </p:sp>
    </p:spTree>
    <p:extLst>
      <p:ext uri="{BB962C8B-B14F-4D97-AF65-F5344CB8AC3E}">
        <p14:creationId xmlns:p14="http://schemas.microsoft.com/office/powerpoint/2010/main" val="3328959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52</a:t>
            </a:fld>
            <a:endParaRPr lang="de-DE" dirty="0"/>
          </a:p>
        </p:txBody>
      </p:sp>
    </p:spTree>
    <p:extLst>
      <p:ext uri="{BB962C8B-B14F-4D97-AF65-F5344CB8AC3E}">
        <p14:creationId xmlns:p14="http://schemas.microsoft.com/office/powerpoint/2010/main" val="3511026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53</a:t>
            </a:fld>
            <a:endParaRPr lang="de-DE" dirty="0"/>
          </a:p>
        </p:txBody>
      </p:sp>
    </p:spTree>
    <p:extLst>
      <p:ext uri="{BB962C8B-B14F-4D97-AF65-F5344CB8AC3E}">
        <p14:creationId xmlns:p14="http://schemas.microsoft.com/office/powerpoint/2010/main" val="17306068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CE6905D-968A-4119-8325-810334669CC3}" type="slidenum">
              <a:rPr lang="de-DE" smtClean="0"/>
              <a:t>54</a:t>
            </a:fld>
            <a:endParaRPr lang="de-DE"/>
          </a:p>
        </p:txBody>
      </p:sp>
    </p:spTree>
    <p:extLst>
      <p:ext uri="{BB962C8B-B14F-4D97-AF65-F5344CB8AC3E}">
        <p14:creationId xmlns:p14="http://schemas.microsoft.com/office/powerpoint/2010/main" val="18126048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55</a:t>
            </a:fld>
            <a:endParaRPr lang="de-DE" dirty="0"/>
          </a:p>
        </p:txBody>
      </p:sp>
    </p:spTree>
    <p:extLst>
      <p:ext uri="{BB962C8B-B14F-4D97-AF65-F5344CB8AC3E}">
        <p14:creationId xmlns:p14="http://schemas.microsoft.com/office/powerpoint/2010/main" val="24878123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4938" y="1352550"/>
            <a:ext cx="6483350" cy="36480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56</a:t>
            </a:fld>
            <a:endParaRPr lang="de-DE" dirty="0"/>
          </a:p>
        </p:txBody>
      </p:sp>
    </p:spTree>
    <p:extLst>
      <p:ext uri="{BB962C8B-B14F-4D97-AF65-F5344CB8AC3E}">
        <p14:creationId xmlns:p14="http://schemas.microsoft.com/office/powerpoint/2010/main" val="27819999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4938" y="1352550"/>
            <a:ext cx="6483350" cy="36480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57</a:t>
            </a:fld>
            <a:endParaRPr lang="de-DE" dirty="0"/>
          </a:p>
        </p:txBody>
      </p:sp>
    </p:spTree>
    <p:extLst>
      <p:ext uri="{BB962C8B-B14F-4D97-AF65-F5344CB8AC3E}">
        <p14:creationId xmlns:p14="http://schemas.microsoft.com/office/powerpoint/2010/main" val="30289535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4938" y="1352550"/>
            <a:ext cx="6483350" cy="36480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58</a:t>
            </a:fld>
            <a:endParaRPr lang="de-DE" dirty="0"/>
          </a:p>
        </p:txBody>
      </p:sp>
    </p:spTree>
    <p:extLst>
      <p:ext uri="{BB962C8B-B14F-4D97-AF65-F5344CB8AC3E}">
        <p14:creationId xmlns:p14="http://schemas.microsoft.com/office/powerpoint/2010/main" val="16670770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4938" y="1352550"/>
            <a:ext cx="6483350" cy="36480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59</a:t>
            </a:fld>
            <a:endParaRPr lang="de-DE" dirty="0"/>
          </a:p>
        </p:txBody>
      </p:sp>
    </p:spTree>
    <p:extLst>
      <p:ext uri="{BB962C8B-B14F-4D97-AF65-F5344CB8AC3E}">
        <p14:creationId xmlns:p14="http://schemas.microsoft.com/office/powerpoint/2010/main" val="180723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6</a:t>
            </a:fld>
            <a:endParaRPr lang="de-DE" dirty="0"/>
          </a:p>
        </p:txBody>
      </p:sp>
    </p:spTree>
    <p:extLst>
      <p:ext uri="{BB962C8B-B14F-4D97-AF65-F5344CB8AC3E}">
        <p14:creationId xmlns:p14="http://schemas.microsoft.com/office/powerpoint/2010/main" val="5605665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4938" y="1352550"/>
            <a:ext cx="6483350" cy="36480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60</a:t>
            </a:fld>
            <a:endParaRPr lang="de-DE" dirty="0"/>
          </a:p>
        </p:txBody>
      </p:sp>
    </p:spTree>
    <p:extLst>
      <p:ext uri="{BB962C8B-B14F-4D97-AF65-F5344CB8AC3E}">
        <p14:creationId xmlns:p14="http://schemas.microsoft.com/office/powerpoint/2010/main" val="2641469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4938" y="1352550"/>
            <a:ext cx="6483350" cy="36480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61</a:t>
            </a:fld>
            <a:endParaRPr lang="de-DE" dirty="0"/>
          </a:p>
        </p:txBody>
      </p:sp>
    </p:spTree>
    <p:extLst>
      <p:ext uri="{BB962C8B-B14F-4D97-AF65-F5344CB8AC3E}">
        <p14:creationId xmlns:p14="http://schemas.microsoft.com/office/powerpoint/2010/main" val="37406658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62</a:t>
            </a:fld>
            <a:endParaRPr lang="de-DE" dirty="0"/>
          </a:p>
        </p:txBody>
      </p:sp>
    </p:spTree>
    <p:extLst>
      <p:ext uri="{BB962C8B-B14F-4D97-AF65-F5344CB8AC3E}">
        <p14:creationId xmlns:p14="http://schemas.microsoft.com/office/powerpoint/2010/main" val="35153785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63</a:t>
            </a:fld>
            <a:endParaRPr lang="de-DE" dirty="0"/>
          </a:p>
        </p:txBody>
      </p:sp>
    </p:spTree>
    <p:extLst>
      <p:ext uri="{BB962C8B-B14F-4D97-AF65-F5344CB8AC3E}">
        <p14:creationId xmlns:p14="http://schemas.microsoft.com/office/powerpoint/2010/main" val="19772357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50"/>
            <a:ext cx="5486400" cy="3676650"/>
          </a:xfrm>
        </p:spPr>
        <p:txBody>
          <a:bodyPr/>
          <a:lstStyle/>
          <a:p>
            <a:endParaRPr lang="de-DE" sz="2400" dirty="0"/>
          </a:p>
        </p:txBody>
      </p:sp>
      <p:sp>
        <p:nvSpPr>
          <p:cNvPr id="4" name="Foliennummernplatzhalter 3"/>
          <p:cNvSpPr>
            <a:spLocks noGrp="1"/>
          </p:cNvSpPr>
          <p:nvPr>
            <p:ph type="sldNum" sz="quarter" idx="5"/>
          </p:nvPr>
        </p:nvSpPr>
        <p:spPr/>
        <p:txBody>
          <a:bodyPr/>
          <a:lstStyle/>
          <a:p>
            <a:fld id="{5CE6905D-968A-4119-8325-810334669CC3}" type="slidenum">
              <a:rPr lang="de-DE" smtClean="0"/>
              <a:t>64</a:t>
            </a:fld>
            <a:endParaRPr lang="de-DE"/>
          </a:p>
        </p:txBody>
      </p:sp>
    </p:spTree>
    <p:extLst>
      <p:ext uri="{BB962C8B-B14F-4D97-AF65-F5344CB8AC3E}">
        <p14:creationId xmlns:p14="http://schemas.microsoft.com/office/powerpoint/2010/main" val="2635780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CE6905D-968A-4119-8325-810334669CC3}" type="slidenum">
              <a:rPr lang="de-DE" smtClean="0"/>
              <a:t>65</a:t>
            </a:fld>
            <a:endParaRPr lang="de-DE"/>
          </a:p>
        </p:txBody>
      </p:sp>
    </p:spTree>
    <p:extLst>
      <p:ext uri="{BB962C8B-B14F-4D97-AF65-F5344CB8AC3E}">
        <p14:creationId xmlns:p14="http://schemas.microsoft.com/office/powerpoint/2010/main" val="30749637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9100" y="1243013"/>
            <a:ext cx="5967413" cy="33575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66</a:t>
            </a:fld>
            <a:endParaRPr lang="de-DE" dirty="0"/>
          </a:p>
        </p:txBody>
      </p:sp>
    </p:spTree>
    <p:extLst>
      <p:ext uri="{BB962C8B-B14F-4D97-AF65-F5344CB8AC3E}">
        <p14:creationId xmlns:p14="http://schemas.microsoft.com/office/powerpoint/2010/main" val="93104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CE6905D-968A-4119-8325-810334669CC3}" type="slidenum">
              <a:rPr lang="de-DE" smtClean="0"/>
              <a:t>7</a:t>
            </a:fld>
            <a:endParaRPr lang="de-DE"/>
          </a:p>
        </p:txBody>
      </p:sp>
    </p:spTree>
    <p:extLst>
      <p:ext uri="{BB962C8B-B14F-4D97-AF65-F5344CB8AC3E}">
        <p14:creationId xmlns:p14="http://schemas.microsoft.com/office/powerpoint/2010/main" val="154452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CE6905D-968A-4119-8325-810334669CC3}" type="slidenum">
              <a:rPr lang="de-DE" smtClean="0"/>
              <a:t>8</a:t>
            </a:fld>
            <a:endParaRPr lang="de-DE"/>
          </a:p>
        </p:txBody>
      </p:sp>
    </p:spTree>
    <p:extLst>
      <p:ext uri="{BB962C8B-B14F-4D97-AF65-F5344CB8AC3E}">
        <p14:creationId xmlns:p14="http://schemas.microsoft.com/office/powerpoint/2010/main" val="3598824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1243013"/>
            <a:ext cx="5964237" cy="33559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1235F81-BFA9-604C-835D-FBCA566C083D}" type="slidenum">
              <a:rPr lang="de-DE" smtClean="0"/>
              <a:t>9</a:t>
            </a:fld>
            <a:endParaRPr lang="de-DE" dirty="0"/>
          </a:p>
        </p:txBody>
      </p:sp>
    </p:spTree>
    <p:extLst>
      <p:ext uri="{BB962C8B-B14F-4D97-AF65-F5344CB8AC3E}">
        <p14:creationId xmlns:p14="http://schemas.microsoft.com/office/powerpoint/2010/main" val="993773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Subtitle 2"/>
          <p:cNvSpPr>
            <a:spLocks noGrp="1"/>
          </p:cNvSpPr>
          <p:nvPr>
            <p:ph type="subTitle" idx="1"/>
          </p:nvPr>
        </p:nvSpPr>
        <p:spPr>
          <a:xfrm>
            <a:off x="861032" y="2004613"/>
            <a:ext cx="10102976" cy="2550675"/>
          </a:xfrm>
        </p:spPr>
        <p:txBody>
          <a:bodyPr anchor="ctr">
            <a:normAutofit/>
          </a:bodyPr>
          <a:lstStyle>
            <a:lvl1pPr marL="0" indent="0" algn="ctr">
              <a:buFont typeface="+mj-lt"/>
              <a:buNone/>
              <a:defRPr sz="3000">
                <a:solidFill>
                  <a:srgbClr val="537990"/>
                </a:solidFill>
                <a:latin typeface="Roboto Bold" panose="02000000000000000000" pitchFamily="2" charset="0"/>
                <a:ea typeface="Roboto Bold" panose="02000000000000000000" pitchFamily="2" charset="0"/>
                <a:cs typeface="Roboto Bold"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a:p>
            <a:r>
              <a:rPr lang="de-DE" dirty="0"/>
              <a:t>Formatvorlage des Untertitelmasters durch Klicken bearbeiten</a:t>
            </a:r>
            <a:endParaRPr lang="en-US" dirty="0"/>
          </a:p>
        </p:txBody>
      </p:sp>
    </p:spTree>
    <p:extLst>
      <p:ext uri="{BB962C8B-B14F-4D97-AF65-F5344CB8AC3E}">
        <p14:creationId xmlns:p14="http://schemas.microsoft.com/office/powerpoint/2010/main" val="25723264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6" name="Inhaltsplatzhalter 2"/>
          <p:cNvSpPr>
            <a:spLocks noGrp="1"/>
          </p:cNvSpPr>
          <p:nvPr>
            <p:ph idx="1"/>
          </p:nvPr>
        </p:nvSpPr>
        <p:spPr>
          <a:xfrm>
            <a:off x="793797" y="1185040"/>
            <a:ext cx="10515600" cy="3887101"/>
          </a:xfrm>
        </p:spPr>
        <p:txBody>
          <a:bodyPr>
            <a:normAutofit/>
          </a:bodyPr>
          <a:lstStyle>
            <a:lvl1pPr marL="0" indent="0">
              <a:buNone/>
              <a:defRPr sz="2000">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800">
                <a:latin typeface="Roboto Light" panose="02000000000000000000" pitchFamily="2" charset="0"/>
                <a:ea typeface="Roboto Light" panose="02000000000000000000" pitchFamily="2" charset="0"/>
                <a:cs typeface="Roboto Light" panose="02000000000000000000" pitchFamily="2" charset="0"/>
              </a:defRPr>
            </a:lvl2pPr>
            <a:lvl3pPr marL="914400" indent="0">
              <a:buNone/>
              <a:defRPr sz="1600">
                <a:latin typeface="Roboto Light" panose="02000000000000000000" pitchFamily="2" charset="0"/>
                <a:ea typeface="Roboto Light" panose="02000000000000000000" pitchFamily="2" charset="0"/>
                <a:cs typeface="Roboto Light" panose="02000000000000000000" pitchFamily="2" charset="0"/>
              </a:defRPr>
            </a:lvl3pPr>
            <a:lvl4pPr>
              <a:defRPr sz="2000">
                <a:latin typeface="Roboto Light" panose="02000000000000000000" pitchFamily="2" charset="0"/>
                <a:ea typeface="Roboto Light" panose="02000000000000000000" pitchFamily="2" charset="0"/>
                <a:cs typeface="Roboto Light" panose="02000000000000000000" pitchFamily="2" charset="0"/>
              </a:defRPr>
            </a:lvl4pPr>
            <a:lvl5pPr>
              <a:defRPr sz="2000">
                <a:latin typeface="Roboto Light" panose="02000000000000000000" pitchFamily="2" charset="0"/>
                <a:ea typeface="Roboto Light" panose="02000000000000000000" pitchFamily="2" charset="0"/>
                <a:cs typeface="Roboto Light" panose="02000000000000000000" pitchFamily="2" charset="0"/>
              </a:defRPr>
            </a:lvl5pPr>
          </a:lstStyle>
          <a:p>
            <a:pPr lvl="0"/>
            <a:r>
              <a:rPr lang="de-DE" dirty="0"/>
              <a:t>Formatvorlagen des Textmasters bearbeiten</a:t>
            </a:r>
          </a:p>
        </p:txBody>
      </p:sp>
      <p:sp>
        <p:nvSpPr>
          <p:cNvPr id="7" name="Titel 1"/>
          <p:cNvSpPr>
            <a:spLocks noGrp="1"/>
          </p:cNvSpPr>
          <p:nvPr>
            <p:ph type="title"/>
          </p:nvPr>
        </p:nvSpPr>
        <p:spPr>
          <a:xfrm>
            <a:off x="748520" y="465947"/>
            <a:ext cx="10515600" cy="483564"/>
          </a:xfrm>
        </p:spPr>
        <p:txBody>
          <a:bodyPr anchor="t">
            <a:noAutofit/>
          </a:bodyPr>
          <a:lstStyle>
            <a:lvl1pPr>
              <a:defRPr sz="3000" b="0">
                <a:solidFill>
                  <a:srgbClr val="537990"/>
                </a:solidFill>
                <a:latin typeface="Roboto Bold" panose="02000000000000000000" pitchFamily="2" charset="0"/>
                <a:ea typeface="Roboto Bold" panose="02000000000000000000" pitchFamily="2" charset="0"/>
                <a:cs typeface="Roboto Bold" panose="02000000000000000000" pitchFamily="2" charset="0"/>
              </a:defRPr>
            </a:lvl1pPr>
          </a:lstStyle>
          <a:p>
            <a:r>
              <a:rPr lang="de-DE" dirty="0"/>
              <a:t>Titelmasterformat durch Klicken bearbeiten</a:t>
            </a:r>
          </a:p>
        </p:txBody>
      </p:sp>
    </p:spTree>
    <p:extLst>
      <p:ext uri="{BB962C8B-B14F-4D97-AF65-F5344CB8AC3E}">
        <p14:creationId xmlns:p14="http://schemas.microsoft.com/office/powerpoint/2010/main" val="190476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Inhaltsplatzhalter 2"/>
          <p:cNvSpPr>
            <a:spLocks noGrp="1"/>
          </p:cNvSpPr>
          <p:nvPr>
            <p:ph idx="1"/>
          </p:nvPr>
        </p:nvSpPr>
        <p:spPr>
          <a:xfrm>
            <a:off x="793797" y="1185040"/>
            <a:ext cx="4714637" cy="3887101"/>
          </a:xfrm>
        </p:spPr>
        <p:txBody>
          <a:bodyPr>
            <a:normAutofit/>
          </a:bodyPr>
          <a:lstStyle>
            <a:lvl1pPr marL="0" indent="0">
              <a:buNone/>
              <a:defRPr sz="2000">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800">
                <a:latin typeface="Roboto Light" panose="02000000000000000000" pitchFamily="2" charset="0"/>
                <a:ea typeface="Roboto Light" panose="02000000000000000000" pitchFamily="2" charset="0"/>
                <a:cs typeface="Roboto Light" panose="02000000000000000000" pitchFamily="2" charset="0"/>
              </a:defRPr>
            </a:lvl2pPr>
            <a:lvl3pPr marL="914400" indent="0">
              <a:buNone/>
              <a:defRPr sz="1600">
                <a:latin typeface="Roboto Light" panose="02000000000000000000" pitchFamily="2" charset="0"/>
                <a:ea typeface="Roboto Light" panose="02000000000000000000" pitchFamily="2" charset="0"/>
                <a:cs typeface="Roboto Light" panose="02000000000000000000" pitchFamily="2" charset="0"/>
              </a:defRPr>
            </a:lvl3pPr>
            <a:lvl4pPr>
              <a:defRPr sz="2000">
                <a:latin typeface="Roboto Light" panose="02000000000000000000" pitchFamily="2" charset="0"/>
                <a:ea typeface="Roboto Light" panose="02000000000000000000" pitchFamily="2" charset="0"/>
                <a:cs typeface="Roboto Light" panose="02000000000000000000" pitchFamily="2" charset="0"/>
              </a:defRPr>
            </a:lvl4pPr>
            <a:lvl5pPr>
              <a:defRPr sz="2000">
                <a:latin typeface="Roboto Light" panose="02000000000000000000" pitchFamily="2" charset="0"/>
                <a:ea typeface="Roboto Light" panose="02000000000000000000" pitchFamily="2" charset="0"/>
                <a:cs typeface="Roboto Light" panose="02000000000000000000" pitchFamily="2" charset="0"/>
              </a:defRPr>
            </a:lvl5pPr>
          </a:lstStyle>
          <a:p>
            <a:pPr lvl="0"/>
            <a:r>
              <a:rPr lang="de-DE" dirty="0"/>
              <a:t>Formatvorlagen des Textmasters bearbeiten</a:t>
            </a:r>
          </a:p>
        </p:txBody>
      </p:sp>
      <p:sp>
        <p:nvSpPr>
          <p:cNvPr id="3" name="Inhaltsplatzhalter 2"/>
          <p:cNvSpPr>
            <a:spLocks noGrp="1"/>
          </p:cNvSpPr>
          <p:nvPr>
            <p:ph idx="10"/>
          </p:nvPr>
        </p:nvSpPr>
        <p:spPr>
          <a:xfrm>
            <a:off x="6659653" y="1165552"/>
            <a:ext cx="4714637" cy="3887101"/>
          </a:xfrm>
        </p:spPr>
        <p:txBody>
          <a:bodyPr>
            <a:normAutofit/>
          </a:bodyPr>
          <a:lstStyle>
            <a:lvl1pPr marL="0" indent="0">
              <a:buNone/>
              <a:defRPr sz="2000">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800">
                <a:latin typeface="Roboto Light" panose="02000000000000000000" pitchFamily="2" charset="0"/>
                <a:ea typeface="Roboto Light" panose="02000000000000000000" pitchFamily="2" charset="0"/>
                <a:cs typeface="Roboto Light" panose="02000000000000000000" pitchFamily="2" charset="0"/>
              </a:defRPr>
            </a:lvl2pPr>
            <a:lvl3pPr marL="914400" indent="0">
              <a:buNone/>
              <a:defRPr sz="1600">
                <a:latin typeface="Roboto Light" panose="02000000000000000000" pitchFamily="2" charset="0"/>
                <a:ea typeface="Roboto Light" panose="02000000000000000000" pitchFamily="2" charset="0"/>
                <a:cs typeface="Roboto Light" panose="02000000000000000000" pitchFamily="2" charset="0"/>
              </a:defRPr>
            </a:lvl3pPr>
            <a:lvl4pPr>
              <a:defRPr sz="2000">
                <a:latin typeface="Roboto Light" panose="02000000000000000000" pitchFamily="2" charset="0"/>
                <a:ea typeface="Roboto Light" panose="02000000000000000000" pitchFamily="2" charset="0"/>
                <a:cs typeface="Roboto Light" panose="02000000000000000000" pitchFamily="2" charset="0"/>
              </a:defRPr>
            </a:lvl4pPr>
            <a:lvl5pPr>
              <a:defRPr sz="2000">
                <a:latin typeface="Roboto Light" panose="02000000000000000000" pitchFamily="2" charset="0"/>
                <a:ea typeface="Roboto Light" panose="02000000000000000000" pitchFamily="2" charset="0"/>
                <a:cs typeface="Roboto Light" panose="02000000000000000000" pitchFamily="2" charset="0"/>
              </a:defRPr>
            </a:lvl5pPr>
          </a:lstStyle>
          <a:p>
            <a:pPr lvl="0"/>
            <a:r>
              <a:rPr lang="de-DE" dirty="0"/>
              <a:t>Formatvorlagen des Textmasters bearbeiten</a:t>
            </a:r>
          </a:p>
        </p:txBody>
      </p:sp>
      <p:sp>
        <p:nvSpPr>
          <p:cNvPr id="4" name="Titel 1"/>
          <p:cNvSpPr>
            <a:spLocks noGrp="1"/>
          </p:cNvSpPr>
          <p:nvPr>
            <p:ph type="title"/>
          </p:nvPr>
        </p:nvSpPr>
        <p:spPr>
          <a:xfrm>
            <a:off x="748520" y="465947"/>
            <a:ext cx="10515600" cy="483564"/>
          </a:xfrm>
        </p:spPr>
        <p:txBody>
          <a:bodyPr anchor="t">
            <a:noAutofit/>
          </a:bodyPr>
          <a:lstStyle>
            <a:lvl1pPr>
              <a:defRPr sz="3000" b="0">
                <a:solidFill>
                  <a:srgbClr val="537990"/>
                </a:solidFill>
                <a:latin typeface="Roboto Bold" panose="02000000000000000000" pitchFamily="2" charset="0"/>
                <a:ea typeface="Roboto Bold" panose="02000000000000000000" pitchFamily="2" charset="0"/>
                <a:cs typeface="Roboto Bold" panose="02000000000000000000" pitchFamily="2" charset="0"/>
              </a:defRPr>
            </a:lvl1pPr>
          </a:lstStyle>
          <a:p>
            <a:r>
              <a:rPr lang="de-DE" dirty="0"/>
              <a:t>Titelmasterformat durch Klicken bearbeiten</a:t>
            </a:r>
          </a:p>
        </p:txBody>
      </p:sp>
    </p:spTree>
    <p:extLst>
      <p:ext uri="{BB962C8B-B14F-4D97-AF65-F5344CB8AC3E}">
        <p14:creationId xmlns:p14="http://schemas.microsoft.com/office/powerpoint/2010/main" val="333291935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63115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520" y="411455"/>
            <a:ext cx="10515600" cy="592548"/>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
        <p:nvSpPr>
          <p:cNvPr id="7" name="Textfeld 6"/>
          <p:cNvSpPr txBox="1"/>
          <p:nvPr userDrawn="1"/>
        </p:nvSpPr>
        <p:spPr>
          <a:xfrm>
            <a:off x="5535390" y="6550371"/>
            <a:ext cx="1149532" cy="153888"/>
          </a:xfrm>
          <a:prstGeom prst="rect">
            <a:avLst/>
          </a:prstGeom>
          <a:noFill/>
        </p:spPr>
        <p:txBody>
          <a:bodyPr wrap="square" lIns="0" tIns="0" rIns="0" bIns="0" rtlCol="0">
            <a:spAutoFit/>
          </a:bodyPr>
          <a:lstStyle/>
          <a:p>
            <a:pPr algn="ctr"/>
            <a:r>
              <a:rPr lang="de-DE" sz="1000" b="1" dirty="0">
                <a:solidFill>
                  <a:schemeClr val="tx1"/>
                </a:solidFill>
              </a:rPr>
              <a:t>- </a:t>
            </a:r>
            <a:fld id="{7A28B0FD-D486-8F48-B43F-26CD59AA6924}" type="slidenum">
              <a:rPr lang="de-DE" sz="1000" b="1" smtClean="0">
                <a:solidFill>
                  <a:schemeClr val="tx1"/>
                </a:solidFill>
              </a:rPr>
              <a:pPr algn="ctr"/>
              <a:t>‹Nr.›</a:t>
            </a:fld>
            <a:r>
              <a:rPr lang="de-DE" sz="1000" b="1" dirty="0">
                <a:solidFill>
                  <a:schemeClr val="tx1"/>
                </a:solidFill>
              </a:rPr>
              <a:t> -</a:t>
            </a:r>
          </a:p>
        </p:txBody>
      </p:sp>
      <p:sp>
        <p:nvSpPr>
          <p:cNvPr id="8" name="Textfeld 7"/>
          <p:cNvSpPr txBox="1"/>
          <p:nvPr userDrawn="1"/>
        </p:nvSpPr>
        <p:spPr>
          <a:xfrm>
            <a:off x="10846280" y="6617891"/>
            <a:ext cx="1207680" cy="153888"/>
          </a:xfrm>
          <a:prstGeom prst="rect">
            <a:avLst/>
          </a:prstGeom>
          <a:noFill/>
        </p:spPr>
        <p:txBody>
          <a:bodyPr wrap="square" lIns="0" tIns="0" rIns="0" bIns="0" rtlCol="0">
            <a:spAutoFit/>
          </a:bodyPr>
          <a:lstStyle/>
          <a:p>
            <a:pPr algn="r"/>
            <a:r>
              <a:rPr lang="de-DE" sz="1000" b="1" dirty="0">
                <a:solidFill>
                  <a:schemeClr val="tx1"/>
                </a:solidFill>
              </a:rPr>
              <a:t>November</a:t>
            </a:r>
            <a:r>
              <a:rPr lang="de-DE" sz="1000" b="1" baseline="0" dirty="0">
                <a:solidFill>
                  <a:schemeClr val="tx1"/>
                </a:solidFill>
              </a:rPr>
              <a:t> </a:t>
            </a:r>
            <a:r>
              <a:rPr lang="de-DE" sz="1000" b="1" dirty="0">
                <a:solidFill>
                  <a:schemeClr val="tx1"/>
                </a:solidFill>
              </a:rPr>
              <a:t>2018</a:t>
            </a:r>
          </a:p>
        </p:txBody>
      </p:sp>
      <p:cxnSp>
        <p:nvCxnSpPr>
          <p:cNvPr id="9" name="Gerader Verbinder 8"/>
          <p:cNvCxnSpPr/>
          <p:nvPr userDrawn="1"/>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Rechteck 9"/>
          <p:cNvSpPr/>
          <p:nvPr userDrawn="1"/>
        </p:nvSpPr>
        <p:spPr>
          <a:xfrm>
            <a:off x="0" y="5465894"/>
            <a:ext cx="12192000" cy="138861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5465895"/>
            <a:ext cx="1885209" cy="1400042"/>
          </a:xfrm>
          <a:prstGeom prst="rect">
            <a:avLst/>
          </a:prstGeom>
        </p:spPr>
      </p:pic>
      <p:cxnSp>
        <p:nvCxnSpPr>
          <p:cNvPr id="13" name="Gerader Verbinder 12"/>
          <p:cNvCxnSpPr/>
          <p:nvPr userDrawn="1"/>
        </p:nvCxnSpPr>
        <p:spPr>
          <a:xfrm>
            <a:off x="1013432" y="546040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Grafik 13"/>
          <p:cNvPicPr>
            <a:picLocks noChangeAspect="1"/>
          </p:cNvPicPr>
          <p:nvPr userDrawn="1"/>
        </p:nvPicPr>
        <p:blipFill rotWithShape="1">
          <a:blip r:embed="rId7" cstate="email">
            <a:extLst>
              <a:ext uri="{28A0092B-C50C-407E-A947-70E740481C1C}">
                <a14:useLocalDpi xmlns:a14="http://schemas.microsoft.com/office/drawing/2010/main"/>
              </a:ext>
            </a:extLst>
          </a:blip>
          <a:srcRect b="-1"/>
          <a:stretch/>
        </p:blipFill>
        <p:spPr>
          <a:xfrm>
            <a:off x="11843263" y="6509673"/>
            <a:ext cx="362335" cy="348327"/>
          </a:xfrm>
          <a:prstGeom prst="rect">
            <a:avLst/>
          </a:prstGeom>
        </p:spPr>
      </p:pic>
      <p:pic>
        <p:nvPicPr>
          <p:cNvPr id="15" name="Grafik 14">
            <a:extLst>
              <a:ext uri="{FF2B5EF4-FFF2-40B4-BE49-F238E27FC236}">
                <a16:creationId xmlns:a16="http://schemas.microsoft.com/office/drawing/2014/main" id="{B48C57CB-36D3-487F-87D4-852C68D42CD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71037" y="6101946"/>
            <a:ext cx="1884553" cy="628184"/>
          </a:xfrm>
          <a:prstGeom prst="rect">
            <a:avLst/>
          </a:prstGeom>
        </p:spPr>
      </p:pic>
    </p:spTree>
    <p:extLst>
      <p:ext uri="{BB962C8B-B14F-4D97-AF65-F5344CB8AC3E}">
        <p14:creationId xmlns:p14="http://schemas.microsoft.com/office/powerpoint/2010/main" val="1652312902"/>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hdr="0" ftr="0" dt="0"/>
  <p:txStyles>
    <p:titleStyle>
      <a:lvl1pPr algn="l" defTabSz="914400" rtl="0" eaLnBrk="1" latinLnBrk="0" hangingPunct="1">
        <a:lnSpc>
          <a:spcPct val="90000"/>
        </a:lnSpc>
        <a:spcBef>
          <a:spcPct val="0"/>
        </a:spcBef>
        <a:buNone/>
        <a:defRPr sz="3000" b="0" kern="1200">
          <a:solidFill>
            <a:srgbClr val="537990"/>
          </a:solidFill>
          <a:latin typeface="Roboto Bold" panose="02000000000000000000" pitchFamily="2" charset="0"/>
          <a:ea typeface="Roboto Bold" panose="02000000000000000000" pitchFamily="2" charset="0"/>
          <a:cs typeface="Roboto Bold"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3104565" y="5786831"/>
            <a:ext cx="6947554" cy="1061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p:cNvSpPr/>
          <p:nvPr/>
        </p:nvSpPr>
        <p:spPr>
          <a:xfrm>
            <a:off x="3253761" y="5782565"/>
            <a:ext cx="8487387" cy="95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400" dirty="0">
                <a:solidFill>
                  <a:schemeClr val="tx1"/>
                </a:solidFill>
                <a:latin typeface="Roboto" panose="02000000000000000000" pitchFamily="2" charset="0"/>
                <a:ea typeface="Roboto" panose="02000000000000000000" pitchFamily="2" charset="0"/>
              </a:rPr>
              <a:t> </a:t>
            </a:r>
            <a:r>
              <a:rPr lang="de-DE" sz="1400" b="1" dirty="0">
                <a:solidFill>
                  <a:schemeClr val="tx1"/>
                </a:solidFill>
                <a:latin typeface="Roboto" panose="02000000000000000000" pitchFamily="2" charset="0"/>
                <a:ea typeface="Roboto" panose="02000000000000000000" pitchFamily="2" charset="0"/>
              </a:rPr>
              <a:t>Donnerstag, 28. November 2024</a:t>
            </a:r>
            <a:br>
              <a:rPr lang="de-DE" sz="1400" b="1" dirty="0">
                <a:solidFill>
                  <a:schemeClr val="tx1"/>
                </a:solidFill>
                <a:latin typeface="Roboto" panose="02000000000000000000" pitchFamily="2" charset="0"/>
                <a:ea typeface="Roboto" panose="02000000000000000000" pitchFamily="2" charset="0"/>
              </a:rPr>
            </a:br>
            <a:r>
              <a:rPr lang="de-DE" sz="1400" b="1" dirty="0">
                <a:solidFill>
                  <a:schemeClr val="tx1"/>
                </a:solidFill>
                <a:latin typeface="Roboto" panose="02000000000000000000" pitchFamily="2" charset="0"/>
                <a:ea typeface="Roboto" panose="02000000000000000000" pitchFamily="2" charset="0"/>
              </a:rPr>
              <a:t>Natalia Schütz</a:t>
            </a:r>
            <a:r>
              <a:rPr lang="de-DE" sz="1400" dirty="0">
                <a:solidFill>
                  <a:schemeClr val="tx1"/>
                </a:solidFill>
                <a:latin typeface="Roboto" panose="02000000000000000000" pitchFamily="2" charset="0"/>
                <a:ea typeface="Roboto" panose="02000000000000000000" pitchFamily="2" charset="0"/>
              </a:rPr>
              <a:t> – Rechtsanwältin</a:t>
            </a:r>
          </a:p>
        </p:txBody>
      </p:sp>
      <p:pic>
        <p:nvPicPr>
          <p:cNvPr id="13" name="Grafik 12"/>
          <p:cNvPicPr>
            <a:picLocks noChangeAspect="1"/>
          </p:cNvPicPr>
          <p:nvPr/>
        </p:nvPicPr>
        <p:blipFill rotWithShape="1">
          <a:blip r:embed="rId3" cstate="email">
            <a:extLst>
              <a:ext uri="{28A0092B-C50C-407E-A947-70E740481C1C}">
                <a14:useLocalDpi xmlns:a14="http://schemas.microsoft.com/office/drawing/2010/main"/>
              </a:ext>
            </a:extLst>
          </a:blip>
          <a:srcRect r="73375"/>
          <a:stretch/>
        </p:blipFill>
        <p:spPr>
          <a:xfrm>
            <a:off x="0" y="1180325"/>
            <a:ext cx="3246120" cy="5686467"/>
          </a:xfrm>
          <a:prstGeom prst="rect">
            <a:avLst/>
          </a:prstGeom>
        </p:spPr>
      </p:pic>
      <p:sp>
        <p:nvSpPr>
          <p:cNvPr id="20" name="Textfeld 19"/>
          <p:cNvSpPr txBox="1"/>
          <p:nvPr/>
        </p:nvSpPr>
        <p:spPr>
          <a:xfrm>
            <a:off x="3246119" y="2784974"/>
            <a:ext cx="7869555" cy="1738938"/>
          </a:xfrm>
          <a:prstGeom prst="rect">
            <a:avLst/>
          </a:prstGeom>
          <a:noFill/>
        </p:spPr>
        <p:txBody>
          <a:bodyPr wrap="square" rtlCol="0">
            <a:spAutoFit/>
          </a:bodyPr>
          <a:lstStyle/>
          <a:p>
            <a:pPr algn="ctr"/>
            <a:r>
              <a:rPr lang="de-DE" sz="3500" dirty="0">
                <a:solidFill>
                  <a:schemeClr val="tx1">
                    <a:lumMod val="85000"/>
                    <a:lumOff val="15000"/>
                  </a:schemeClr>
                </a:solidFill>
                <a:latin typeface="Roboto" panose="02000000000000000000" pitchFamily="2" charset="0"/>
                <a:ea typeface="Roboto" panose="02000000000000000000" pitchFamily="2" charset="0"/>
                <a:cs typeface="Roboto Light" panose="02000000000000000000" pitchFamily="2" charset="0"/>
              </a:rPr>
              <a:t>Die lebzeitige Übergabe von </a:t>
            </a:r>
          </a:p>
          <a:p>
            <a:pPr algn="ctr"/>
            <a:r>
              <a:rPr lang="de-DE" sz="3500" dirty="0">
                <a:solidFill>
                  <a:schemeClr val="tx1">
                    <a:lumMod val="85000"/>
                    <a:lumOff val="15000"/>
                  </a:schemeClr>
                </a:solidFill>
                <a:latin typeface="Roboto" panose="02000000000000000000" pitchFamily="2" charset="0"/>
                <a:ea typeface="Roboto" panose="02000000000000000000" pitchFamily="2" charset="0"/>
                <a:cs typeface="Roboto Light" panose="02000000000000000000" pitchFamily="2" charset="0"/>
              </a:rPr>
              <a:t>Immobilienvermögen</a:t>
            </a:r>
            <a:br>
              <a:rPr lang="de-DE" sz="3000" dirty="0">
                <a:solidFill>
                  <a:schemeClr val="tx1">
                    <a:lumMod val="85000"/>
                    <a:lumOff val="15000"/>
                  </a:schemeClr>
                </a:solidFill>
                <a:latin typeface="Roboto" panose="02000000000000000000" pitchFamily="2" charset="0"/>
                <a:ea typeface="Roboto" panose="02000000000000000000" pitchFamily="2" charset="0"/>
                <a:cs typeface="Roboto Light" panose="02000000000000000000" pitchFamily="2" charset="0"/>
              </a:rPr>
            </a:br>
            <a:endParaRPr lang="de-DE" sz="1500" dirty="0">
              <a:solidFill>
                <a:schemeClr val="tx1">
                  <a:lumMod val="85000"/>
                  <a:lumOff val="15000"/>
                </a:schemeClr>
              </a:solidFill>
              <a:latin typeface="Roboto" panose="02000000000000000000" pitchFamily="2" charset="0"/>
              <a:ea typeface="Roboto" panose="02000000000000000000" pitchFamily="2" charset="0"/>
              <a:cs typeface="Roboto Light" panose="02000000000000000000" pitchFamily="2" charset="0"/>
            </a:endParaRPr>
          </a:p>
          <a:p>
            <a:pPr algn="ctr"/>
            <a:r>
              <a:rPr lang="de-DE" sz="2200" dirty="0">
                <a:solidFill>
                  <a:srgbClr val="E03C31"/>
                </a:solidFill>
                <a:latin typeface="Roboto" panose="02000000000000000000" pitchFamily="2" charset="0"/>
                <a:ea typeface="Roboto" panose="02000000000000000000" pitchFamily="2" charset="0"/>
              </a:rPr>
              <a:t>Einführung in die wichtigsten Punkte</a:t>
            </a:r>
            <a:endParaRPr lang="de-DE" sz="2200" dirty="0">
              <a:solidFill>
                <a:srgbClr val="E6362C"/>
              </a:solidFill>
              <a:latin typeface="Roboto" panose="02000000000000000000" pitchFamily="2" charset="0"/>
              <a:ea typeface="Roboto" panose="02000000000000000000" pitchFamily="2" charset="0"/>
            </a:endParaRPr>
          </a:p>
        </p:txBody>
      </p:sp>
      <p:pic>
        <p:nvPicPr>
          <p:cNvPr id="9" name="Grafik 8">
            <a:extLst>
              <a:ext uri="{FF2B5EF4-FFF2-40B4-BE49-F238E27FC236}">
                <a16:creationId xmlns:a16="http://schemas.microsoft.com/office/drawing/2014/main" id="{6BE6805F-5C06-44CF-B58B-D01F91F750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524" y="259839"/>
            <a:ext cx="1884553" cy="628184"/>
          </a:xfrm>
          <a:prstGeom prst="rect">
            <a:avLst/>
          </a:prstGeom>
        </p:spPr>
      </p:pic>
    </p:spTree>
    <p:extLst>
      <p:ext uri="{BB962C8B-B14F-4D97-AF65-F5344CB8AC3E}">
        <p14:creationId xmlns:p14="http://schemas.microsoft.com/office/powerpoint/2010/main" val="3229118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5" name="Textfeld 4">
            <a:extLst>
              <a:ext uri="{FF2B5EF4-FFF2-40B4-BE49-F238E27FC236}">
                <a16:creationId xmlns:a16="http://schemas.microsoft.com/office/drawing/2014/main" id="{BBCD1925-1F42-493F-852B-0CAB7566552B}"/>
              </a:ext>
            </a:extLst>
          </p:cNvPr>
          <p:cNvSpPr txBox="1"/>
          <p:nvPr/>
        </p:nvSpPr>
        <p:spPr>
          <a:xfrm>
            <a:off x="781130" y="1422829"/>
            <a:ext cx="10311350" cy="1200329"/>
          </a:xfrm>
          <a:prstGeom prst="rect">
            <a:avLst/>
          </a:prstGeom>
          <a:noFill/>
        </p:spPr>
        <p:txBody>
          <a:bodyPr wrap="square" rtlCol="0">
            <a:spAutoFit/>
          </a:bodyPr>
          <a:lstStyle/>
          <a:p>
            <a:pPr marL="342900" indent="-342900">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Grundstücksbewertung</a:t>
            </a:r>
            <a:br>
              <a:rPr lang="de-DE" sz="2400" dirty="0">
                <a:latin typeface="Roboto Light" panose="02000000000000000000"/>
                <a:ea typeface="Roboto Bold" panose="02000000000000000000" pitchFamily="2" charset="0"/>
                <a:cs typeface="Roboto Bold" panose="02000000000000000000" pitchFamily="2" charset="0"/>
              </a:rPr>
            </a:br>
            <a:br>
              <a:rPr lang="de-DE" sz="2400" b="1" dirty="0">
                <a:latin typeface="Roboto Light" panose="02000000000000000000"/>
                <a:ea typeface="Roboto Bold" panose="02000000000000000000" pitchFamily="2" charset="0"/>
                <a:cs typeface="Roboto Bold" panose="02000000000000000000" pitchFamily="2" charset="0"/>
              </a:rPr>
            </a:br>
            <a:endParaRPr lang="de-DE" sz="2400" dirty="0">
              <a:latin typeface="Roboto Light" panose="02000000000000000000"/>
              <a:ea typeface="Roboto Bold" panose="02000000000000000000" pitchFamily="2" charset="0"/>
              <a:cs typeface="Roboto Bold" panose="02000000000000000000" pitchFamily="2" charset="0"/>
            </a:endParaRPr>
          </a:p>
        </p:txBody>
      </p:sp>
      <p:sp>
        <p:nvSpPr>
          <p:cNvPr id="7" name="Textfeld 6">
            <a:extLst>
              <a:ext uri="{FF2B5EF4-FFF2-40B4-BE49-F238E27FC236}">
                <a16:creationId xmlns:a16="http://schemas.microsoft.com/office/drawing/2014/main" id="{8325DCA3-458F-4BA5-909A-862C8A2E716E}"/>
              </a:ext>
            </a:extLst>
          </p:cNvPr>
          <p:cNvSpPr txBox="1"/>
          <p:nvPr/>
        </p:nvSpPr>
        <p:spPr>
          <a:xfrm>
            <a:off x="748520" y="1808445"/>
            <a:ext cx="10311350" cy="830997"/>
          </a:xfrm>
          <a:prstGeom prst="rect">
            <a:avLst/>
          </a:prstGeom>
          <a:noFill/>
        </p:spPr>
        <p:txBody>
          <a:bodyPr wrap="square" rtlCol="0">
            <a:spAutoFit/>
          </a:bodyPr>
          <a:lstStyle/>
          <a:p>
            <a:pPr>
              <a:buClr>
                <a:srgbClr val="ED1D13"/>
              </a:buClr>
            </a:pPr>
            <a:r>
              <a:rPr lang="de-DE" sz="2400" b="1" dirty="0">
                <a:latin typeface="Roboto Bold" panose="02000000000000000000" charset="0"/>
                <a:ea typeface="Roboto Bold" panose="02000000000000000000" charset="0"/>
                <a:cs typeface="Roboto Bold" panose="02000000000000000000" charset="0"/>
              </a:rPr>
              <a:t>oder</a:t>
            </a:r>
            <a:r>
              <a:rPr lang="de-DE" sz="2400" dirty="0">
                <a:latin typeface="Roboto Light" panose="02000000000000000000"/>
                <a:ea typeface="Roboto Bold" panose="02000000000000000000" pitchFamily="2" charset="0"/>
                <a:cs typeface="Roboto Bold" panose="02000000000000000000" pitchFamily="2" charset="0"/>
              </a:rPr>
              <a:t>  </a:t>
            </a:r>
          </a:p>
          <a:p>
            <a:pPr marL="342900" indent="-342900">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Gebäudebewertung (Ertragswert)</a:t>
            </a:r>
          </a:p>
        </p:txBody>
      </p:sp>
      <p:sp>
        <p:nvSpPr>
          <p:cNvPr id="9" name="Textfeld 8">
            <a:extLst>
              <a:ext uri="{FF2B5EF4-FFF2-40B4-BE49-F238E27FC236}">
                <a16:creationId xmlns:a16="http://schemas.microsoft.com/office/drawing/2014/main" id="{DE1EAF51-6E06-4D86-BEF2-AC0D99CF85EF}"/>
              </a:ext>
            </a:extLst>
          </p:cNvPr>
          <p:cNvSpPr txBox="1"/>
          <p:nvPr/>
        </p:nvSpPr>
        <p:spPr>
          <a:xfrm>
            <a:off x="748520" y="2916874"/>
            <a:ext cx="10311350" cy="830997"/>
          </a:xfrm>
          <a:prstGeom prst="rect">
            <a:avLst/>
          </a:prstGeom>
          <a:noFill/>
        </p:spPr>
        <p:txBody>
          <a:bodyPr wrap="square" rtlCol="0">
            <a:spAutoFit/>
          </a:bodyPr>
          <a:lstStyle/>
          <a:p>
            <a:pPr>
              <a:buClr>
                <a:srgbClr val="ED1D13"/>
              </a:buClr>
            </a:pPr>
            <a:r>
              <a:rPr lang="de-DE" sz="2400" dirty="0">
                <a:latin typeface="Roboto Light" panose="02000000000000000000"/>
                <a:ea typeface="Roboto Bold" panose="02000000000000000000" pitchFamily="2" charset="0"/>
                <a:cs typeface="Roboto Bold" panose="02000000000000000000" pitchFamily="2" charset="0"/>
              </a:rPr>
              <a:t>oder  </a:t>
            </a:r>
          </a:p>
          <a:p>
            <a:pPr marL="342900" indent="-342900">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Verkehrswertgutachten</a:t>
            </a:r>
          </a:p>
        </p:txBody>
      </p:sp>
      <p:sp>
        <p:nvSpPr>
          <p:cNvPr id="14" name="Textplatzhalter 3">
            <a:extLst>
              <a:ext uri="{FF2B5EF4-FFF2-40B4-BE49-F238E27FC236}">
                <a16:creationId xmlns:a16="http://schemas.microsoft.com/office/drawing/2014/main" id="{7FB81A01-18AA-41A9-B412-3F3264F2538D}"/>
              </a:ext>
            </a:extLst>
          </p:cNvPr>
          <p:cNvSpPr txBox="1">
            <a:spLocks/>
          </p:cNvSpPr>
          <p:nvPr/>
        </p:nvSpPr>
        <p:spPr>
          <a:xfrm>
            <a:off x="741116" y="249867"/>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Rechtslage </a:t>
            </a:r>
            <a:r>
              <a:rPr lang="de-DE" sz="3000" b="0" u="sng" dirty="0">
                <a:solidFill>
                  <a:srgbClr val="537990"/>
                </a:solidFill>
                <a:latin typeface="Roboto Bold" panose="02000000000000000000" pitchFamily="2" charset="0"/>
                <a:ea typeface="Roboto Bold" panose="02000000000000000000" pitchFamily="2" charset="0"/>
                <a:cs typeface="Roboto Bold" panose="02000000000000000000" pitchFamily="2" charset="0"/>
              </a:rPr>
              <a:t>bis</a:t>
            </a:r>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 31.12.2008</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Tree>
    <p:extLst>
      <p:ext uri="{BB962C8B-B14F-4D97-AF65-F5344CB8AC3E}">
        <p14:creationId xmlns:p14="http://schemas.microsoft.com/office/powerpoint/2010/main" val="20613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Rechtslage </a:t>
            </a:r>
            <a:r>
              <a:rPr lang="de-DE" sz="3000" b="0" u="sng" dirty="0">
                <a:solidFill>
                  <a:srgbClr val="537990"/>
                </a:solidFill>
                <a:latin typeface="Roboto Bold" panose="02000000000000000000" pitchFamily="2" charset="0"/>
                <a:ea typeface="Roboto Bold" panose="02000000000000000000" pitchFamily="2" charset="0"/>
                <a:cs typeface="Roboto Bold" panose="02000000000000000000" pitchFamily="2" charset="0"/>
              </a:rPr>
              <a:t>ab</a:t>
            </a:r>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 01.01.2009</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5" name="Textfeld 4">
            <a:extLst>
              <a:ext uri="{FF2B5EF4-FFF2-40B4-BE49-F238E27FC236}">
                <a16:creationId xmlns:a16="http://schemas.microsoft.com/office/drawing/2014/main" id="{BBCD1925-1F42-493F-852B-0CAB7566552B}"/>
              </a:ext>
            </a:extLst>
          </p:cNvPr>
          <p:cNvSpPr txBox="1"/>
          <p:nvPr/>
        </p:nvSpPr>
        <p:spPr>
          <a:xfrm>
            <a:off x="781130" y="1396195"/>
            <a:ext cx="10311350" cy="1200329"/>
          </a:xfrm>
          <a:prstGeom prst="rect">
            <a:avLst/>
          </a:prstGeom>
          <a:noFill/>
        </p:spPr>
        <p:txBody>
          <a:bodyPr wrap="square" rtlCol="0">
            <a:spAutoFit/>
          </a:bodyPr>
          <a:lstStyle/>
          <a:p>
            <a:pPr marL="342900" indent="-342900">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Grundstücksbewertung</a:t>
            </a:r>
            <a:br>
              <a:rPr lang="de-DE" sz="2400" dirty="0">
                <a:latin typeface="Roboto Light" panose="02000000000000000000"/>
                <a:ea typeface="Roboto Bold" panose="02000000000000000000" pitchFamily="2" charset="0"/>
                <a:cs typeface="Roboto Bold" panose="02000000000000000000" pitchFamily="2" charset="0"/>
              </a:rPr>
            </a:br>
            <a:r>
              <a:rPr lang="de-DE" sz="2400" b="1" dirty="0">
                <a:latin typeface="Roboto Bold" panose="02000000000000000000" charset="0"/>
                <a:ea typeface="Roboto Bold" panose="02000000000000000000" charset="0"/>
                <a:cs typeface="Roboto Bold" panose="02000000000000000000" charset="0"/>
              </a:rPr>
              <a:t>und</a:t>
            </a:r>
            <a:br>
              <a:rPr lang="de-DE" sz="2400" b="1" dirty="0">
                <a:latin typeface="Roboto Light" panose="02000000000000000000"/>
                <a:ea typeface="Roboto Bold" panose="02000000000000000000" pitchFamily="2" charset="0"/>
                <a:cs typeface="Roboto Bold" panose="02000000000000000000" pitchFamily="2" charset="0"/>
              </a:rPr>
            </a:br>
            <a:r>
              <a:rPr lang="de-DE" sz="2400" dirty="0">
                <a:latin typeface="Roboto Light" panose="02000000000000000000"/>
                <a:ea typeface="Roboto Bold" panose="02000000000000000000" pitchFamily="2" charset="0"/>
                <a:cs typeface="Roboto Bold" panose="02000000000000000000" pitchFamily="2" charset="0"/>
              </a:rPr>
              <a:t>Gebäudebewertung (Ertragswert oder Sachwert)</a:t>
            </a:r>
          </a:p>
        </p:txBody>
      </p:sp>
      <p:sp>
        <p:nvSpPr>
          <p:cNvPr id="7" name="Textfeld 6">
            <a:extLst>
              <a:ext uri="{FF2B5EF4-FFF2-40B4-BE49-F238E27FC236}">
                <a16:creationId xmlns:a16="http://schemas.microsoft.com/office/drawing/2014/main" id="{8325DCA3-458F-4BA5-909A-862C8A2E716E}"/>
              </a:ext>
            </a:extLst>
          </p:cNvPr>
          <p:cNvSpPr txBox="1"/>
          <p:nvPr/>
        </p:nvSpPr>
        <p:spPr>
          <a:xfrm>
            <a:off x="837299" y="3601740"/>
            <a:ext cx="10311350" cy="830997"/>
          </a:xfrm>
          <a:prstGeom prst="rect">
            <a:avLst/>
          </a:prstGeom>
          <a:noFill/>
        </p:spPr>
        <p:txBody>
          <a:bodyPr wrap="square" rtlCol="0">
            <a:spAutoFit/>
          </a:bodyPr>
          <a:lstStyle/>
          <a:p>
            <a:pPr>
              <a:buClr>
                <a:srgbClr val="ED1D13"/>
              </a:buClr>
            </a:pPr>
            <a:r>
              <a:rPr lang="de-DE" sz="2400" dirty="0">
                <a:latin typeface="Roboto Light" panose="02000000000000000000"/>
                <a:ea typeface="Roboto Bold" panose="02000000000000000000" pitchFamily="2" charset="0"/>
                <a:cs typeface="Roboto Bold" panose="02000000000000000000" pitchFamily="2" charset="0"/>
              </a:rPr>
              <a:t>oder  </a:t>
            </a:r>
          </a:p>
          <a:p>
            <a:pPr marL="342900" indent="-342900">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Verkehrswertgutachten, wenn niedriger als  steuerlicher Wert</a:t>
            </a:r>
          </a:p>
        </p:txBody>
      </p:sp>
      <p:sp>
        <p:nvSpPr>
          <p:cNvPr id="9" name="Textfeld 8">
            <a:extLst>
              <a:ext uri="{FF2B5EF4-FFF2-40B4-BE49-F238E27FC236}">
                <a16:creationId xmlns:a16="http://schemas.microsoft.com/office/drawing/2014/main" id="{0468A4A5-6B1B-471F-BE81-2CF56692EF60}"/>
              </a:ext>
            </a:extLst>
          </p:cNvPr>
          <p:cNvSpPr txBox="1"/>
          <p:nvPr/>
        </p:nvSpPr>
        <p:spPr>
          <a:xfrm>
            <a:off x="803584" y="2615632"/>
            <a:ext cx="10311350" cy="830997"/>
          </a:xfrm>
          <a:prstGeom prst="rect">
            <a:avLst/>
          </a:prstGeom>
          <a:noFill/>
        </p:spPr>
        <p:txBody>
          <a:bodyPr wrap="square" rtlCol="0">
            <a:spAutoFit/>
          </a:bodyPr>
          <a:lstStyle/>
          <a:p>
            <a:pPr>
              <a:buClr>
                <a:srgbClr val="ED1D13"/>
              </a:buClr>
            </a:pPr>
            <a:r>
              <a:rPr lang="de-DE" sz="2400" dirty="0">
                <a:latin typeface="Roboto Light" panose="02000000000000000000"/>
                <a:ea typeface="Roboto Bold" panose="02000000000000000000" pitchFamily="2" charset="0"/>
                <a:cs typeface="Roboto Bold" panose="02000000000000000000" pitchFamily="2" charset="0"/>
              </a:rPr>
              <a:t>oder</a:t>
            </a:r>
          </a:p>
          <a:p>
            <a:pPr marL="342900" indent="-342900">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Bei Vorliegen von Vergleichspreisen das Vergleichswertverfahren</a:t>
            </a:r>
          </a:p>
        </p:txBody>
      </p:sp>
    </p:spTree>
    <p:extLst>
      <p:ext uri="{BB962C8B-B14F-4D97-AF65-F5344CB8AC3E}">
        <p14:creationId xmlns:p14="http://schemas.microsoft.com/office/powerpoint/2010/main" val="196955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793797" y="1190531"/>
            <a:ext cx="10311350" cy="3847207"/>
          </a:xfrm>
          <a:prstGeom prst="rect">
            <a:avLst/>
          </a:prstGeom>
          <a:noFill/>
        </p:spPr>
        <p:txBody>
          <a:bodyPr wrap="square" rtlCol="0">
            <a:spAutoFit/>
          </a:bodyPr>
          <a:lstStyle/>
          <a:p>
            <a:pPr>
              <a:buClr>
                <a:srgbClr val="ED1D13"/>
              </a:buClr>
            </a:pPr>
            <a:r>
              <a:rPr lang="de-DE" sz="2400" b="1" dirty="0">
                <a:latin typeface="Roboto Bold" panose="02000000000000000000" charset="0"/>
                <a:ea typeface="Roboto Bold" panose="02000000000000000000" charset="0"/>
                <a:cs typeface="Roboto Bold" panose="02000000000000000000" charset="0"/>
              </a:rPr>
              <a:t>§</a:t>
            </a:r>
            <a:r>
              <a:rPr lang="de-DE" sz="2400" dirty="0">
                <a:latin typeface="Roboto Bold" panose="02000000000000000000" charset="0"/>
                <a:ea typeface="Roboto Bold" panose="02000000000000000000" charset="0"/>
                <a:cs typeface="Roboto Bold" panose="02000000000000000000" charset="0"/>
              </a:rPr>
              <a:t> </a:t>
            </a:r>
            <a:r>
              <a:rPr lang="de-DE" sz="2400" b="1" dirty="0">
                <a:latin typeface="Roboto Bold" panose="02000000000000000000" charset="0"/>
                <a:ea typeface="Roboto Bold" panose="02000000000000000000" charset="0"/>
                <a:cs typeface="Roboto Bold" panose="02000000000000000000" charset="0"/>
              </a:rPr>
              <a:t>177 BewG</a:t>
            </a:r>
            <a:br>
              <a:rPr lang="de-DE" sz="2400" dirty="0">
                <a:latin typeface="Roboto Light" panose="02000000000000000000"/>
                <a:ea typeface="Roboto Bold" panose="02000000000000000000" pitchFamily="2" charset="0"/>
                <a:cs typeface="Roboto Bold" panose="02000000000000000000" pitchFamily="2" charset="0"/>
              </a:rPr>
            </a:br>
            <a:r>
              <a:rPr lang="de-DE" sz="2400" i="1" dirty="0">
                <a:latin typeface="Roboto Light" panose="02000000000000000000"/>
                <a:ea typeface="Roboto Bold" panose="02000000000000000000" pitchFamily="2" charset="0"/>
                <a:cs typeface="Roboto Bold" panose="02000000000000000000" pitchFamily="2" charset="0"/>
              </a:rPr>
              <a:t>„Den Bewertungen … ist der gemeine Wert  (</a:t>
            </a:r>
            <a:r>
              <a:rPr lang="de-DE" sz="2400" i="1" dirty="0">
                <a:latin typeface="Roboto Light" panose="02000000000000000000" pitchFamily="2" charset="0"/>
                <a:ea typeface="Roboto Light" panose="02000000000000000000" pitchFamily="2" charset="0"/>
                <a:cs typeface="Roboto Light" panose="02000000000000000000" pitchFamily="2" charset="0"/>
              </a:rPr>
              <a:t>§</a:t>
            </a:r>
            <a:r>
              <a:rPr lang="de-DE" sz="2400" b="1" i="1" dirty="0">
                <a:latin typeface="Roboto Light" panose="02000000000000000000" pitchFamily="2" charset="0"/>
                <a:ea typeface="Roboto Light" panose="02000000000000000000" pitchFamily="2" charset="0"/>
                <a:cs typeface="Roboto Light" panose="02000000000000000000" pitchFamily="2" charset="0"/>
              </a:rPr>
              <a:t> </a:t>
            </a:r>
            <a:r>
              <a:rPr lang="de-DE" sz="2400" i="1" dirty="0">
                <a:latin typeface="Roboto Light" panose="02000000000000000000"/>
                <a:ea typeface="Roboto Bold" panose="02000000000000000000" pitchFamily="2" charset="0"/>
                <a:cs typeface="Roboto Bold" panose="02000000000000000000" pitchFamily="2" charset="0"/>
              </a:rPr>
              <a:t>9) zugrunde zu legen.“</a:t>
            </a:r>
          </a:p>
          <a:p>
            <a:pPr>
              <a:buClr>
                <a:srgbClr val="ED1D13"/>
              </a:buClr>
            </a:pPr>
            <a:endParaRPr lang="de-DE" sz="2400" b="1" dirty="0">
              <a:latin typeface="Roboto Light" panose="02000000000000000000"/>
              <a:ea typeface="Roboto Light" panose="02000000000000000000" pitchFamily="2" charset="0"/>
              <a:cs typeface="Roboto Light" panose="02000000000000000000" pitchFamily="2" charset="0"/>
            </a:endParaRPr>
          </a:p>
          <a:p>
            <a:pPr>
              <a:buClr>
                <a:srgbClr val="ED1D13"/>
              </a:buClr>
            </a:pPr>
            <a:r>
              <a:rPr lang="de-DE" sz="2400" b="1" dirty="0">
                <a:latin typeface="Roboto Bold" panose="02000000000000000000" charset="0"/>
                <a:ea typeface="Roboto Bold" panose="02000000000000000000" charset="0"/>
                <a:cs typeface="Roboto Bold" panose="02000000000000000000" charset="0"/>
              </a:rPr>
              <a:t>§ 9 Abs. 2 Satz 1 und 2 BewG</a:t>
            </a:r>
            <a:br>
              <a:rPr lang="de-DE" sz="2400" b="1" dirty="0">
                <a:latin typeface="Roboto Bold" panose="02000000000000000000" charset="0"/>
                <a:ea typeface="Roboto Bold" panose="02000000000000000000" charset="0"/>
                <a:cs typeface="Roboto Bold" panose="02000000000000000000" charset="0"/>
              </a:rPr>
            </a:br>
            <a:r>
              <a:rPr lang="de-DE" sz="2400" i="1" dirty="0">
                <a:latin typeface="Roboto Light" panose="02000000000000000000" pitchFamily="2" charset="0"/>
                <a:ea typeface="Roboto Light" panose="02000000000000000000" pitchFamily="2" charset="0"/>
                <a:cs typeface="Roboto Light" panose="02000000000000000000" pitchFamily="2" charset="0"/>
              </a:rPr>
              <a:t>„Der gemeine Wert wird durch den Preis bestimmt, der im gewöhnlichen Geschäftsverkehr nach der Beschaffenheit des Wirtschaftsguts bei einer Veräußerung zu erzielen wäre. Dabei sind alle Umstände, die den Preis beeinflussen, zu berücksichtigen.“ </a:t>
            </a:r>
          </a:p>
          <a:p>
            <a:endParaRPr lang="de-DE" sz="2400" b="1" dirty="0">
              <a:latin typeface="Roboto Light" panose="02000000000000000000" pitchFamily="2" charset="0"/>
              <a:ea typeface="Roboto Light" panose="02000000000000000000" pitchFamily="2" charset="0"/>
              <a:cs typeface="Roboto Light" panose="02000000000000000000" pitchFamily="2" charset="0"/>
            </a:endParaRPr>
          </a:p>
          <a:p>
            <a:endParaRPr lang="de-DE" sz="28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2" name="Textplatzhalter 3">
            <a:extLst>
              <a:ext uri="{FF2B5EF4-FFF2-40B4-BE49-F238E27FC236}">
                <a16:creationId xmlns:a16="http://schemas.microsoft.com/office/drawing/2014/main" id="{701E0D8B-EA7E-6C41-C9DE-419465222F96}"/>
              </a:ext>
            </a:extLst>
          </p:cNvPr>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Der gemeine Wert</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Tree>
    <p:extLst>
      <p:ext uri="{BB962C8B-B14F-4D97-AF65-F5344CB8AC3E}">
        <p14:creationId xmlns:p14="http://schemas.microsoft.com/office/powerpoint/2010/main" val="2717806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897A0742-58BD-4B01-8A3A-19283A45DADF}"/>
              </a:ext>
            </a:extLst>
          </p:cNvPr>
          <p:cNvSpPr txBox="1"/>
          <p:nvPr/>
        </p:nvSpPr>
        <p:spPr>
          <a:xfrm>
            <a:off x="793797" y="1470871"/>
            <a:ext cx="10311350" cy="2677656"/>
          </a:xfrm>
          <a:prstGeom prst="rect">
            <a:avLst/>
          </a:prstGeom>
          <a:noFill/>
        </p:spPr>
        <p:txBody>
          <a:bodyPr wrap="square" rtlCol="0">
            <a:spAutoFit/>
          </a:bodyPr>
          <a:lstStyle/>
          <a:p>
            <a:pPr>
              <a:buClr>
                <a:srgbClr val="ED1D13"/>
              </a:buClr>
            </a:pPr>
            <a:r>
              <a:rPr lang="de-DE" sz="2400" dirty="0">
                <a:latin typeface="Roboto Light" panose="02000000000000000000"/>
                <a:ea typeface="Roboto Bold" panose="02000000000000000000" pitchFamily="2" charset="0"/>
                <a:cs typeface="Roboto Bold" panose="02000000000000000000" pitchFamily="2" charset="0"/>
              </a:rPr>
              <a:t>Immobilienwertermittlungsverordnung (ImmoWertV)</a:t>
            </a:r>
          </a:p>
          <a:p>
            <a:pPr>
              <a:buClr>
                <a:srgbClr val="ED1D13"/>
              </a:buClr>
            </a:pPr>
            <a:endParaRPr lang="de-DE" sz="2400" dirty="0">
              <a:latin typeface="Roboto Light" panose="02000000000000000000"/>
              <a:ea typeface="Roboto Bold" panose="02000000000000000000" pitchFamily="2" charset="0"/>
              <a:cs typeface="Roboto Bold" panose="02000000000000000000" pitchFamily="2" charset="0"/>
            </a:endParaRPr>
          </a:p>
          <a:p>
            <a:pPr marL="342900" indent="-342900">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Vergleichswertverfahren </a:t>
            </a:r>
          </a:p>
          <a:p>
            <a:pPr marL="342900" indent="-342900">
              <a:buClr>
                <a:srgbClr val="ED1D13"/>
              </a:buClr>
              <a:buFont typeface="Wingdings" panose="05000000000000000000" pitchFamily="2" charset="2"/>
              <a:buChar char="§"/>
            </a:pPr>
            <a:endParaRPr lang="de-DE" sz="2400" dirty="0">
              <a:latin typeface="Roboto Light" panose="02000000000000000000"/>
              <a:ea typeface="Roboto Bold" panose="02000000000000000000" pitchFamily="2" charset="0"/>
              <a:cs typeface="Roboto Bold" panose="02000000000000000000" pitchFamily="2" charset="0"/>
            </a:endParaRPr>
          </a:p>
          <a:p>
            <a:pPr marL="342900" indent="-342900">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Ertragswertverfahren</a:t>
            </a:r>
          </a:p>
          <a:p>
            <a:pPr marL="342900" indent="-342900">
              <a:buClr>
                <a:srgbClr val="ED1D13"/>
              </a:buClr>
              <a:buFont typeface="Wingdings" panose="05000000000000000000" pitchFamily="2" charset="2"/>
              <a:buChar char="§"/>
            </a:pPr>
            <a:endParaRPr lang="de-DE" sz="2400" dirty="0">
              <a:latin typeface="Roboto Light" panose="02000000000000000000" pitchFamily="2" charset="0"/>
              <a:ea typeface="Roboto Light" panose="02000000000000000000" pitchFamily="2" charset="0"/>
              <a:cs typeface="Roboto Light" panose="02000000000000000000" pitchFamily="2" charset="0"/>
            </a:endParaRPr>
          </a:p>
          <a:p>
            <a:pPr marL="342900" indent="-342900">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Sachwertverfahren</a:t>
            </a:r>
          </a:p>
        </p:txBody>
      </p:sp>
      <p:sp>
        <p:nvSpPr>
          <p:cNvPr id="5"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Wie wird der Verkehrswert ermittelt?</a:t>
            </a:r>
          </a:p>
        </p:txBody>
      </p:sp>
    </p:spTree>
    <p:extLst>
      <p:ext uri="{BB962C8B-B14F-4D97-AF65-F5344CB8AC3E}">
        <p14:creationId xmlns:p14="http://schemas.microsoft.com/office/powerpoint/2010/main" val="245782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F8EB5653-A556-4460-AC14-2683B14FC08D}"/>
              </a:ext>
            </a:extLst>
          </p:cNvPr>
          <p:cNvSpPr txBox="1"/>
          <p:nvPr/>
        </p:nvSpPr>
        <p:spPr>
          <a:xfrm>
            <a:off x="793797" y="1538819"/>
            <a:ext cx="10311350" cy="2677656"/>
          </a:xfrm>
          <a:prstGeom prst="rect">
            <a:avLst/>
          </a:prstGeom>
          <a:noFill/>
        </p:spPr>
        <p:txBody>
          <a:bodyPr wrap="square" rtlCol="0">
            <a:spAutoFit/>
          </a:bodyPr>
          <a:lstStyle/>
          <a:p>
            <a:pPr>
              <a:buClr>
                <a:srgbClr val="ED1D13"/>
              </a:buClr>
            </a:pPr>
            <a:r>
              <a:rPr lang="de-DE" sz="2400" dirty="0">
                <a:latin typeface="Roboto Light" panose="02000000000000000000"/>
                <a:ea typeface="Roboto Bold" panose="02000000000000000000" pitchFamily="2" charset="0"/>
                <a:cs typeface="Roboto Bold" panose="02000000000000000000" pitchFamily="2" charset="0"/>
              </a:rPr>
              <a:t>Eine </a:t>
            </a:r>
            <a:r>
              <a:rPr lang="de-DE" sz="2400" i="1" dirty="0">
                <a:latin typeface="Roboto Light" panose="02000000000000000000"/>
                <a:ea typeface="Roboto Bold" panose="02000000000000000000" pitchFamily="2" charset="0"/>
                <a:cs typeface="Roboto Bold" panose="02000000000000000000" pitchFamily="2" charset="0"/>
              </a:rPr>
              <a:t>„… oder mehrere dieser Verfahren heranzuziehen. </a:t>
            </a:r>
            <a:br>
              <a:rPr lang="de-DE" sz="2400" i="1" dirty="0">
                <a:latin typeface="Roboto Light" panose="02000000000000000000"/>
                <a:ea typeface="Roboto Bold" panose="02000000000000000000" pitchFamily="2" charset="0"/>
                <a:cs typeface="Roboto Bold" panose="02000000000000000000" pitchFamily="2" charset="0"/>
              </a:rPr>
            </a:br>
            <a:r>
              <a:rPr lang="de-DE" sz="2400" i="1" dirty="0">
                <a:latin typeface="Roboto Light" panose="02000000000000000000"/>
                <a:ea typeface="Roboto Bold" panose="02000000000000000000" pitchFamily="2" charset="0"/>
                <a:cs typeface="Roboto Bold" panose="02000000000000000000" pitchFamily="2" charset="0"/>
              </a:rPr>
              <a:t>Die Verfahren sind nach der Art … zu wählen, … . … die Wahl ist zu begründen. ... </a:t>
            </a:r>
            <a:br>
              <a:rPr lang="de-DE" sz="2400" i="1" dirty="0">
                <a:latin typeface="Roboto Light" panose="02000000000000000000"/>
                <a:ea typeface="Roboto Bold" panose="02000000000000000000" pitchFamily="2" charset="0"/>
                <a:cs typeface="Roboto Bold" panose="02000000000000000000" pitchFamily="2" charset="0"/>
              </a:rPr>
            </a:br>
            <a:r>
              <a:rPr lang="de-DE" sz="2400" i="1" dirty="0">
                <a:latin typeface="Roboto Light" panose="02000000000000000000"/>
                <a:ea typeface="Roboto Bold" panose="02000000000000000000" pitchFamily="2" charset="0"/>
                <a:cs typeface="Roboto Bold" panose="02000000000000000000" pitchFamily="2" charset="0"/>
              </a:rPr>
              <a:t>Der Verkehrswert ist aus dem Ergebnis des oder der herangezogenen Verfahren unter Würdigung seines oder ihrer Aussagefähigkeit zu ermitteln.“</a:t>
            </a:r>
          </a:p>
          <a:p>
            <a:pPr>
              <a:buClr>
                <a:srgbClr val="ED1D13"/>
              </a:buClr>
            </a:pPr>
            <a:endParaRPr lang="de-DE" sz="2400" dirty="0">
              <a:latin typeface="Roboto Light" panose="02000000000000000000"/>
              <a:ea typeface="Roboto Bold" panose="02000000000000000000" pitchFamily="2" charset="0"/>
              <a:cs typeface="Roboto Bold" panose="02000000000000000000" pitchFamily="2" charset="0"/>
            </a:endParaRPr>
          </a:p>
          <a:p>
            <a:pPr>
              <a:buClr>
                <a:srgbClr val="ED1D13"/>
              </a:buClr>
            </a:pPr>
            <a:r>
              <a:rPr lang="de-DE" sz="2400" dirty="0">
                <a:latin typeface="Roboto Bold" panose="02000000000000000000" pitchFamily="2" charset="0"/>
                <a:ea typeface="Roboto Bold" panose="02000000000000000000" pitchFamily="2" charset="0"/>
                <a:cs typeface="Roboto Bold" panose="02000000000000000000" pitchFamily="2" charset="0"/>
              </a:rPr>
              <a:t>→ Der Gutachter hat eine Wahlmöglichkeit.</a:t>
            </a:r>
          </a:p>
        </p:txBody>
      </p:sp>
      <p:sp>
        <p:nvSpPr>
          <p:cNvPr id="5" name="Textplatzhalter 3">
            <a:extLst>
              <a:ext uri="{FF2B5EF4-FFF2-40B4-BE49-F238E27FC236}">
                <a16:creationId xmlns:a16="http://schemas.microsoft.com/office/drawing/2014/main" id="{F7F3103D-B5FD-4E92-A264-9D2A296BC7A6}"/>
              </a:ext>
            </a:extLst>
          </p:cNvPr>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 8 ImmoWertV</a:t>
            </a:r>
          </a:p>
        </p:txBody>
      </p:sp>
    </p:spTree>
    <p:extLst>
      <p:ext uri="{BB962C8B-B14F-4D97-AF65-F5344CB8AC3E}">
        <p14:creationId xmlns:p14="http://schemas.microsoft.com/office/powerpoint/2010/main" val="403679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793797" y="1190531"/>
            <a:ext cx="10311350" cy="830997"/>
          </a:xfrm>
          <a:prstGeom prst="rect">
            <a:avLst/>
          </a:prstGeom>
          <a:noFill/>
        </p:spPr>
        <p:txBody>
          <a:bodyPr wrap="square" rtlCol="0">
            <a:spAutoFit/>
          </a:bodyPr>
          <a:lstStyle/>
          <a:p>
            <a:pPr>
              <a:buClr>
                <a:srgbClr val="ED1D13"/>
              </a:buClr>
            </a:pPr>
            <a:r>
              <a:rPr lang="de-DE" sz="2400" dirty="0">
                <a:latin typeface="Roboto Light" panose="02000000000000000000"/>
                <a:ea typeface="Roboto Bold" panose="02000000000000000000" pitchFamily="2" charset="0"/>
                <a:cs typeface="Roboto Bold" panose="02000000000000000000" pitchFamily="2" charset="0"/>
              </a:rPr>
              <a:t>Auch das Bewertungsgesetz bedient sich für die </a:t>
            </a:r>
            <a:r>
              <a:rPr lang="de-DE" sz="2400" b="1" dirty="0">
                <a:latin typeface="Roboto Bold" panose="02000000000000000000" charset="0"/>
                <a:ea typeface="Roboto Bold" panose="02000000000000000000" charset="0"/>
                <a:cs typeface="Roboto Bold" panose="02000000000000000000" charset="0"/>
              </a:rPr>
              <a:t>bebauten</a:t>
            </a:r>
            <a:r>
              <a:rPr lang="de-DE" sz="2400" b="1" dirty="0">
                <a:latin typeface="Roboto Light" panose="02000000000000000000"/>
                <a:ea typeface="Roboto Bold" panose="02000000000000000000" pitchFamily="2" charset="0"/>
                <a:cs typeface="Roboto Bold" panose="02000000000000000000" pitchFamily="2" charset="0"/>
              </a:rPr>
              <a:t> Grundstücke </a:t>
            </a:r>
            <a:r>
              <a:rPr lang="de-DE" sz="2400" dirty="0">
                <a:latin typeface="Roboto Light" panose="02000000000000000000"/>
                <a:ea typeface="Roboto Bold" panose="02000000000000000000" pitchFamily="2" charset="0"/>
                <a:cs typeface="Roboto Bold" panose="02000000000000000000" pitchFamily="2" charset="0"/>
              </a:rPr>
              <a:t>(also für die Gebäudebewertung) dieser Verfahren.</a:t>
            </a:r>
          </a:p>
        </p:txBody>
      </p:sp>
      <p:sp>
        <p:nvSpPr>
          <p:cNvPr id="4" name="Textfeld 3">
            <a:extLst>
              <a:ext uri="{FF2B5EF4-FFF2-40B4-BE49-F238E27FC236}">
                <a16:creationId xmlns:a16="http://schemas.microsoft.com/office/drawing/2014/main" id="{F8EB5653-A556-4460-AC14-2683B14FC08D}"/>
              </a:ext>
            </a:extLst>
          </p:cNvPr>
          <p:cNvSpPr txBox="1"/>
          <p:nvPr/>
        </p:nvSpPr>
        <p:spPr>
          <a:xfrm>
            <a:off x="793797" y="2402657"/>
            <a:ext cx="10311350" cy="2554545"/>
          </a:xfrm>
          <a:prstGeom prst="rect">
            <a:avLst/>
          </a:prstGeom>
          <a:noFill/>
        </p:spPr>
        <p:txBody>
          <a:bodyPr wrap="square" rtlCol="0">
            <a:spAutoFit/>
          </a:bodyPr>
          <a:lstStyle/>
          <a:p>
            <a:pPr>
              <a:spcBef>
                <a:spcPts val="1200"/>
              </a:spcBef>
              <a:buClr>
                <a:srgbClr val="ED1D13"/>
              </a:buClr>
            </a:pPr>
            <a:r>
              <a:rPr lang="de-DE" sz="2400" dirty="0">
                <a:latin typeface="Roboto Light" panose="02000000000000000000"/>
                <a:ea typeface="Roboto Bold" panose="02000000000000000000" pitchFamily="2" charset="0"/>
                <a:cs typeface="Roboto Bold" panose="02000000000000000000" pitchFamily="2" charset="0"/>
              </a:rPr>
              <a:t>In </a:t>
            </a:r>
            <a:r>
              <a:rPr lang="de-DE" sz="2400" dirty="0">
                <a:latin typeface="Roboto Light" panose="02000000000000000000" pitchFamily="2" charset="0"/>
                <a:ea typeface="Roboto Light" panose="02000000000000000000" pitchFamily="2" charset="0"/>
                <a:cs typeface="Roboto Light" panose="02000000000000000000" pitchFamily="2" charset="0"/>
              </a:rPr>
              <a:t>§ </a:t>
            </a:r>
            <a:r>
              <a:rPr lang="de-DE" sz="2400" dirty="0">
                <a:latin typeface="Roboto Light" panose="02000000000000000000"/>
                <a:ea typeface="Roboto Bold" panose="02000000000000000000" pitchFamily="2" charset="0"/>
                <a:cs typeface="Roboto Bold" panose="02000000000000000000" pitchFamily="2" charset="0"/>
              </a:rPr>
              <a:t>182 Abs. 2, 3 und 4 BewG wird auf das</a:t>
            </a:r>
          </a:p>
          <a:p>
            <a:pPr marL="342900" indent="-342900">
              <a:spcBef>
                <a:spcPts val="1200"/>
              </a:spcBef>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Vergleichswertverfahren</a:t>
            </a:r>
          </a:p>
          <a:p>
            <a:pPr marL="342900" indent="-342900">
              <a:spcBef>
                <a:spcPts val="1200"/>
              </a:spcBef>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Ertragswertverfahren und das </a:t>
            </a:r>
          </a:p>
          <a:p>
            <a:pPr marL="342900" indent="-342900">
              <a:spcBef>
                <a:spcPts val="1200"/>
              </a:spcBef>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Sachwertverfahren</a:t>
            </a:r>
          </a:p>
          <a:p>
            <a:pPr>
              <a:spcBef>
                <a:spcPts val="1200"/>
              </a:spcBef>
              <a:buClr>
                <a:srgbClr val="ED1D13"/>
              </a:buClr>
            </a:pPr>
            <a:r>
              <a:rPr lang="de-DE" sz="2400" dirty="0">
                <a:latin typeface="Roboto Light" panose="02000000000000000000"/>
                <a:ea typeface="Roboto Bold" panose="02000000000000000000" pitchFamily="2" charset="0"/>
                <a:cs typeface="Roboto Bold" panose="02000000000000000000" pitchFamily="2" charset="0"/>
              </a:rPr>
              <a:t>hingewiesen.</a:t>
            </a:r>
          </a:p>
        </p:txBody>
      </p:sp>
      <p:sp>
        <p:nvSpPr>
          <p:cNvPr id="5" name="Textplatzhalter 3">
            <a:extLst>
              <a:ext uri="{FF2B5EF4-FFF2-40B4-BE49-F238E27FC236}">
                <a16:creationId xmlns:a16="http://schemas.microsoft.com/office/drawing/2014/main" id="{54A77747-86A7-4166-80CE-5C342D67FF6F}"/>
              </a:ext>
            </a:extLst>
          </p:cNvPr>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a) Wie wird der steuerliche Bedarfswert ermittelt?</a:t>
            </a:r>
          </a:p>
        </p:txBody>
      </p:sp>
    </p:spTree>
    <p:extLst>
      <p:ext uri="{BB962C8B-B14F-4D97-AF65-F5344CB8AC3E}">
        <p14:creationId xmlns:p14="http://schemas.microsoft.com/office/powerpoint/2010/main" val="1577302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748520" y="1173163"/>
            <a:ext cx="10311350" cy="830997"/>
          </a:xfrm>
          <a:prstGeom prst="rect">
            <a:avLst/>
          </a:prstGeom>
          <a:noFill/>
        </p:spPr>
        <p:txBody>
          <a:bodyPr wrap="square" rtlCol="0">
            <a:spAutoFit/>
          </a:bodyPr>
          <a:lstStyle/>
          <a:p>
            <a:pPr marL="342900" indent="-342900">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Vergleichswertverfahren</a:t>
            </a:r>
            <a:br>
              <a:rPr lang="de-DE" sz="2400" dirty="0">
                <a:latin typeface="Roboto Light" panose="02000000000000000000"/>
                <a:ea typeface="Roboto Bold" panose="02000000000000000000" pitchFamily="2" charset="0"/>
                <a:cs typeface="Roboto Bold" panose="02000000000000000000" pitchFamily="2" charset="0"/>
              </a:rPr>
            </a:br>
            <a:r>
              <a:rPr lang="de-DE" sz="2400" dirty="0">
                <a:latin typeface="Roboto Light" panose="02000000000000000000" pitchFamily="2" charset="0"/>
                <a:ea typeface="Roboto Light" panose="02000000000000000000" pitchFamily="2" charset="0"/>
                <a:cs typeface="Roboto Light" panose="02000000000000000000" pitchFamily="2" charset="0"/>
              </a:rPr>
              <a:t>§ </a:t>
            </a:r>
            <a:r>
              <a:rPr lang="de-DE" sz="2400" dirty="0">
                <a:latin typeface="Roboto Light" panose="02000000000000000000"/>
                <a:ea typeface="Roboto Bold" panose="02000000000000000000" pitchFamily="2" charset="0"/>
                <a:cs typeface="Roboto Bold" panose="02000000000000000000" pitchFamily="2" charset="0"/>
              </a:rPr>
              <a:t>182 Abs. 2 BewG</a:t>
            </a:r>
          </a:p>
        </p:txBody>
      </p:sp>
      <p:sp>
        <p:nvSpPr>
          <p:cNvPr id="5" name="Textfeld 4">
            <a:extLst>
              <a:ext uri="{FF2B5EF4-FFF2-40B4-BE49-F238E27FC236}">
                <a16:creationId xmlns:a16="http://schemas.microsoft.com/office/drawing/2014/main" id="{BBCD1925-1F42-493F-852B-0CAB7566552B}"/>
              </a:ext>
            </a:extLst>
          </p:cNvPr>
          <p:cNvSpPr txBox="1"/>
          <p:nvPr/>
        </p:nvSpPr>
        <p:spPr>
          <a:xfrm>
            <a:off x="781130" y="2152574"/>
            <a:ext cx="10311350" cy="830997"/>
          </a:xfrm>
          <a:prstGeom prst="rect">
            <a:avLst/>
          </a:prstGeom>
          <a:noFill/>
        </p:spPr>
        <p:txBody>
          <a:bodyPr wrap="square" rtlCol="0">
            <a:spAutoFit/>
          </a:bodyPr>
          <a:lstStyle/>
          <a:p>
            <a:pPr>
              <a:buClr>
                <a:srgbClr val="ED1D13"/>
              </a:buClr>
            </a:pPr>
            <a:r>
              <a:rPr lang="de-DE" sz="2400" dirty="0">
                <a:latin typeface="Roboto Light" panose="02000000000000000000"/>
                <a:ea typeface="Roboto Bold" panose="02000000000000000000" pitchFamily="2" charset="0"/>
                <a:cs typeface="Roboto Bold" panose="02000000000000000000" pitchFamily="2" charset="0"/>
              </a:rPr>
              <a:t>für Wohnungseigentum, Teileigentum, Einfamilienhäuser und Zweifamilienhäuser</a:t>
            </a:r>
          </a:p>
        </p:txBody>
      </p:sp>
      <p:sp>
        <p:nvSpPr>
          <p:cNvPr id="7" name="Textfeld 6">
            <a:extLst>
              <a:ext uri="{FF2B5EF4-FFF2-40B4-BE49-F238E27FC236}">
                <a16:creationId xmlns:a16="http://schemas.microsoft.com/office/drawing/2014/main" id="{8325DCA3-458F-4BA5-909A-862C8A2E716E}"/>
              </a:ext>
            </a:extLst>
          </p:cNvPr>
          <p:cNvSpPr txBox="1"/>
          <p:nvPr/>
        </p:nvSpPr>
        <p:spPr>
          <a:xfrm>
            <a:off x="748520" y="4394224"/>
            <a:ext cx="10311350" cy="461665"/>
          </a:xfrm>
          <a:prstGeom prst="rect">
            <a:avLst/>
          </a:prstGeom>
          <a:noFill/>
        </p:spPr>
        <p:txBody>
          <a:bodyPr wrap="square" rtlCol="0">
            <a:spAutoFit/>
          </a:bodyPr>
          <a:lstStyle/>
          <a:p>
            <a:pPr>
              <a:buClr>
                <a:srgbClr val="ED1D13"/>
              </a:buClr>
            </a:pPr>
            <a:r>
              <a:rPr lang="de-DE" sz="2400" dirty="0">
                <a:latin typeface="Roboto Light" panose="02000000000000000000"/>
                <a:ea typeface="Roboto Bold" panose="02000000000000000000" pitchFamily="2" charset="0"/>
                <a:cs typeface="Roboto Bold" panose="02000000000000000000" pitchFamily="2" charset="0"/>
              </a:rPr>
              <a:t>soweit ein Vergleichswert nicht vorliegt.</a:t>
            </a:r>
          </a:p>
        </p:txBody>
      </p:sp>
      <p:sp>
        <p:nvSpPr>
          <p:cNvPr id="8" name="Textfeld 7">
            <a:extLst>
              <a:ext uri="{FF2B5EF4-FFF2-40B4-BE49-F238E27FC236}">
                <a16:creationId xmlns:a16="http://schemas.microsoft.com/office/drawing/2014/main" id="{B39DC510-5F79-462E-9173-496668E18FC3}"/>
              </a:ext>
            </a:extLst>
          </p:cNvPr>
          <p:cNvSpPr txBox="1"/>
          <p:nvPr/>
        </p:nvSpPr>
        <p:spPr>
          <a:xfrm>
            <a:off x="748520" y="3414813"/>
            <a:ext cx="10311350" cy="830997"/>
          </a:xfrm>
          <a:prstGeom prst="rect">
            <a:avLst/>
          </a:prstGeom>
          <a:noFill/>
        </p:spPr>
        <p:txBody>
          <a:bodyPr wrap="square" rtlCol="0">
            <a:spAutoFit/>
          </a:bodyPr>
          <a:lstStyle/>
          <a:p>
            <a:pPr marL="342900" indent="-342900">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Sachwertverfahren</a:t>
            </a:r>
          </a:p>
          <a:p>
            <a:pPr>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    § </a:t>
            </a:r>
            <a:r>
              <a:rPr lang="de-DE" sz="2400" dirty="0">
                <a:latin typeface="Roboto Light" panose="02000000000000000000"/>
                <a:ea typeface="Roboto Bold" panose="02000000000000000000" pitchFamily="2" charset="0"/>
                <a:cs typeface="Roboto Bold" panose="02000000000000000000" pitchFamily="2" charset="0"/>
              </a:rPr>
              <a:t>182 Abs. 4 BewG</a:t>
            </a:r>
          </a:p>
        </p:txBody>
      </p:sp>
      <p:sp>
        <p:nvSpPr>
          <p:cNvPr id="9" name="Textplatzhalter 3">
            <a:extLst>
              <a:ext uri="{FF2B5EF4-FFF2-40B4-BE49-F238E27FC236}">
                <a16:creationId xmlns:a16="http://schemas.microsoft.com/office/drawing/2014/main" id="{C900545C-3452-4E62-BEAB-BA3DEC42D25F}"/>
              </a:ext>
            </a:extLst>
          </p:cNvPr>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a) Wie wird der steuerliche Bedarfswert ermittelt?</a:t>
            </a:r>
          </a:p>
        </p:txBody>
      </p:sp>
    </p:spTree>
    <p:extLst>
      <p:ext uri="{BB962C8B-B14F-4D97-AF65-F5344CB8AC3E}">
        <p14:creationId xmlns:p14="http://schemas.microsoft.com/office/powerpoint/2010/main" val="95606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748520" y="1329699"/>
            <a:ext cx="10311350" cy="830997"/>
          </a:xfrm>
          <a:prstGeom prst="rect">
            <a:avLst/>
          </a:prstGeom>
          <a:noFill/>
        </p:spPr>
        <p:txBody>
          <a:bodyPr wrap="square" rtlCol="0">
            <a:spAutoFit/>
          </a:bodyPr>
          <a:lstStyle/>
          <a:p>
            <a:pPr marL="342900" indent="-342900">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Ertragswertverfahren</a:t>
            </a:r>
            <a:br>
              <a:rPr lang="de-DE" sz="2400" dirty="0">
                <a:latin typeface="Roboto Light" panose="02000000000000000000"/>
                <a:ea typeface="Roboto Bold" panose="02000000000000000000" pitchFamily="2" charset="0"/>
                <a:cs typeface="Roboto Bold" panose="02000000000000000000" pitchFamily="2" charset="0"/>
              </a:rPr>
            </a:br>
            <a:r>
              <a:rPr lang="de-DE" sz="2400" dirty="0">
                <a:latin typeface="Roboto Light" panose="02000000000000000000" pitchFamily="2" charset="0"/>
                <a:ea typeface="Roboto Light" panose="02000000000000000000" pitchFamily="2" charset="0"/>
                <a:cs typeface="Roboto Light" panose="02000000000000000000" pitchFamily="2" charset="0"/>
              </a:rPr>
              <a:t>§ </a:t>
            </a:r>
            <a:r>
              <a:rPr lang="de-DE" sz="2400" dirty="0">
                <a:latin typeface="Roboto Light" panose="02000000000000000000"/>
                <a:ea typeface="Roboto Bold" panose="02000000000000000000" pitchFamily="2" charset="0"/>
                <a:cs typeface="Roboto Bold" panose="02000000000000000000" pitchFamily="2" charset="0"/>
              </a:rPr>
              <a:t>182 Abs. 3 BewG</a:t>
            </a:r>
          </a:p>
        </p:txBody>
      </p:sp>
      <p:sp>
        <p:nvSpPr>
          <p:cNvPr id="5" name="Textfeld 4">
            <a:extLst>
              <a:ext uri="{FF2B5EF4-FFF2-40B4-BE49-F238E27FC236}">
                <a16:creationId xmlns:a16="http://schemas.microsoft.com/office/drawing/2014/main" id="{BBCD1925-1F42-493F-852B-0CAB7566552B}"/>
              </a:ext>
            </a:extLst>
          </p:cNvPr>
          <p:cNvSpPr txBox="1"/>
          <p:nvPr/>
        </p:nvSpPr>
        <p:spPr>
          <a:xfrm>
            <a:off x="781130" y="2415790"/>
            <a:ext cx="10311350" cy="1938992"/>
          </a:xfrm>
          <a:prstGeom prst="rect">
            <a:avLst/>
          </a:prstGeom>
          <a:noFill/>
        </p:spPr>
        <p:txBody>
          <a:bodyPr wrap="square" rtlCol="0">
            <a:spAutoFit/>
          </a:bodyPr>
          <a:lstStyle/>
          <a:p>
            <a:pPr>
              <a:buClr>
                <a:srgbClr val="ED1D13"/>
              </a:buClr>
            </a:pPr>
            <a:r>
              <a:rPr lang="de-DE" sz="2400" dirty="0">
                <a:latin typeface="Roboto Light" panose="02000000000000000000"/>
                <a:ea typeface="Roboto Bold" panose="02000000000000000000" pitchFamily="2" charset="0"/>
                <a:cs typeface="Roboto Bold" panose="02000000000000000000" pitchFamily="2" charset="0"/>
              </a:rPr>
              <a:t>Mietwohngrundstücke, </a:t>
            </a:r>
            <a:br>
              <a:rPr lang="de-DE" sz="2400" dirty="0">
                <a:latin typeface="Roboto Light" panose="02000000000000000000"/>
                <a:ea typeface="Roboto Bold" panose="02000000000000000000" pitchFamily="2" charset="0"/>
                <a:cs typeface="Roboto Bold" panose="02000000000000000000" pitchFamily="2" charset="0"/>
              </a:rPr>
            </a:br>
            <a:r>
              <a:rPr lang="de-DE" sz="2400" dirty="0">
                <a:latin typeface="Roboto Light" panose="02000000000000000000"/>
                <a:ea typeface="Roboto Bold" panose="02000000000000000000" pitchFamily="2" charset="0"/>
                <a:cs typeface="Roboto Bold" panose="02000000000000000000" pitchFamily="2" charset="0"/>
              </a:rPr>
              <a:t>Geschäftsgrundstücke </a:t>
            </a:r>
          </a:p>
          <a:p>
            <a:pPr>
              <a:buClr>
                <a:srgbClr val="ED1D13"/>
              </a:buClr>
            </a:pPr>
            <a:r>
              <a:rPr lang="de-DE" sz="2400" dirty="0">
                <a:latin typeface="Roboto Light" panose="02000000000000000000"/>
                <a:ea typeface="Roboto Bold" panose="02000000000000000000" pitchFamily="2" charset="0"/>
                <a:cs typeface="Roboto Bold" panose="02000000000000000000" pitchFamily="2" charset="0"/>
              </a:rPr>
              <a:t>und gemischt genutzte Grundstücke, </a:t>
            </a:r>
            <a:br>
              <a:rPr lang="de-DE" sz="2400" dirty="0">
                <a:latin typeface="Roboto Light" panose="02000000000000000000"/>
                <a:ea typeface="Roboto Bold" panose="02000000000000000000" pitchFamily="2" charset="0"/>
                <a:cs typeface="Roboto Bold" panose="02000000000000000000" pitchFamily="2" charset="0"/>
              </a:rPr>
            </a:br>
            <a:r>
              <a:rPr lang="de-DE" sz="2400" dirty="0">
                <a:latin typeface="Roboto Light" panose="02000000000000000000"/>
                <a:ea typeface="Roboto Bold" panose="02000000000000000000" pitchFamily="2" charset="0"/>
                <a:cs typeface="Roboto Bold" panose="02000000000000000000" pitchFamily="2" charset="0"/>
              </a:rPr>
              <a:t>für die sich auf dem örtlichen Grundstücksmarkt eine übliche Miete ermitteln lässt.</a:t>
            </a:r>
          </a:p>
        </p:txBody>
      </p:sp>
      <p:sp>
        <p:nvSpPr>
          <p:cNvPr id="6" name="Textplatzhalter 3">
            <a:extLst>
              <a:ext uri="{FF2B5EF4-FFF2-40B4-BE49-F238E27FC236}">
                <a16:creationId xmlns:a16="http://schemas.microsoft.com/office/drawing/2014/main" id="{EED51C80-0213-4AA1-8F70-5B730AA37494}"/>
              </a:ext>
            </a:extLst>
          </p:cNvPr>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a) Wie wird der steuerliche Bedarfswert ermittelt?</a:t>
            </a:r>
          </a:p>
        </p:txBody>
      </p:sp>
    </p:spTree>
    <p:extLst>
      <p:ext uri="{BB962C8B-B14F-4D97-AF65-F5344CB8AC3E}">
        <p14:creationId xmlns:p14="http://schemas.microsoft.com/office/powerpoint/2010/main" val="1831536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748520" y="1569403"/>
            <a:ext cx="10311350" cy="830997"/>
          </a:xfrm>
          <a:prstGeom prst="rect">
            <a:avLst/>
          </a:prstGeom>
          <a:noFill/>
        </p:spPr>
        <p:txBody>
          <a:bodyPr wrap="square" rtlCol="0">
            <a:spAutoFit/>
          </a:bodyPr>
          <a:lstStyle/>
          <a:p>
            <a:pPr marL="342900" indent="-342900">
              <a:buClr>
                <a:srgbClr val="ED1D13"/>
              </a:buClr>
              <a:buFont typeface="Wingdings" panose="05000000000000000000" pitchFamily="2" charset="2"/>
              <a:buChar char="§"/>
            </a:pPr>
            <a:r>
              <a:rPr lang="de-DE" sz="2400" dirty="0">
                <a:latin typeface="Roboto Light" panose="02000000000000000000"/>
                <a:ea typeface="Roboto Bold" panose="02000000000000000000" pitchFamily="2" charset="0"/>
                <a:cs typeface="Roboto Bold" panose="02000000000000000000" pitchFamily="2" charset="0"/>
              </a:rPr>
              <a:t>Sachwertverfahren</a:t>
            </a:r>
            <a:br>
              <a:rPr lang="de-DE" sz="2400" dirty="0">
                <a:latin typeface="Roboto Light" panose="02000000000000000000"/>
                <a:ea typeface="Roboto Bold" panose="02000000000000000000" pitchFamily="2" charset="0"/>
                <a:cs typeface="Roboto Bold" panose="02000000000000000000" pitchFamily="2" charset="0"/>
              </a:rPr>
            </a:br>
            <a:r>
              <a:rPr lang="de-DE" sz="2400" dirty="0">
                <a:latin typeface="Roboto Light" panose="02000000000000000000" pitchFamily="2" charset="0"/>
                <a:ea typeface="Roboto Light" panose="02000000000000000000" pitchFamily="2" charset="0"/>
                <a:cs typeface="Roboto Light" panose="02000000000000000000" pitchFamily="2" charset="0"/>
              </a:rPr>
              <a:t>§ </a:t>
            </a:r>
            <a:r>
              <a:rPr lang="de-DE" sz="2400" dirty="0">
                <a:latin typeface="Roboto Light" panose="02000000000000000000"/>
                <a:ea typeface="Roboto Bold" panose="02000000000000000000" pitchFamily="2" charset="0"/>
                <a:cs typeface="Roboto Bold" panose="02000000000000000000" pitchFamily="2" charset="0"/>
              </a:rPr>
              <a:t>182 Abs. 4 Nr. 2 BewG</a:t>
            </a:r>
          </a:p>
        </p:txBody>
      </p:sp>
      <p:sp>
        <p:nvSpPr>
          <p:cNvPr id="5" name="Textfeld 4">
            <a:extLst>
              <a:ext uri="{FF2B5EF4-FFF2-40B4-BE49-F238E27FC236}">
                <a16:creationId xmlns:a16="http://schemas.microsoft.com/office/drawing/2014/main" id="{BBCD1925-1F42-493F-852B-0CAB7566552B}"/>
              </a:ext>
            </a:extLst>
          </p:cNvPr>
          <p:cNvSpPr txBox="1"/>
          <p:nvPr/>
        </p:nvSpPr>
        <p:spPr>
          <a:xfrm>
            <a:off x="781130" y="2655494"/>
            <a:ext cx="10311350" cy="1200329"/>
          </a:xfrm>
          <a:prstGeom prst="rect">
            <a:avLst/>
          </a:prstGeom>
          <a:noFill/>
        </p:spPr>
        <p:txBody>
          <a:bodyPr wrap="square" rtlCol="0">
            <a:spAutoFit/>
          </a:bodyPr>
          <a:lstStyle/>
          <a:p>
            <a:pPr>
              <a:buClr>
                <a:srgbClr val="ED1D13"/>
              </a:buClr>
            </a:pPr>
            <a:r>
              <a:rPr lang="de-DE" sz="2400" dirty="0">
                <a:latin typeface="Roboto Light" panose="02000000000000000000"/>
                <a:ea typeface="Roboto Bold" panose="02000000000000000000" pitchFamily="2" charset="0"/>
                <a:cs typeface="Roboto Bold" panose="02000000000000000000" pitchFamily="2" charset="0"/>
              </a:rPr>
              <a:t>Lässt sich für Geschäftsgrundstücke und gemischt genutzte </a:t>
            </a:r>
            <a:br>
              <a:rPr lang="de-DE" sz="2400" dirty="0">
                <a:latin typeface="Roboto Light" panose="02000000000000000000"/>
                <a:ea typeface="Roboto Bold" panose="02000000000000000000" pitchFamily="2" charset="0"/>
                <a:cs typeface="Roboto Bold" panose="02000000000000000000" pitchFamily="2" charset="0"/>
              </a:rPr>
            </a:br>
            <a:r>
              <a:rPr lang="de-DE" sz="2400" dirty="0">
                <a:latin typeface="Roboto Light" panose="02000000000000000000"/>
                <a:ea typeface="Roboto Bold" panose="02000000000000000000" pitchFamily="2" charset="0"/>
                <a:cs typeface="Roboto Bold" panose="02000000000000000000" pitchFamily="2" charset="0"/>
              </a:rPr>
              <a:t>Grundstücke keine übliche Miete ermitteln, so erfolgt die Bewertung </a:t>
            </a:r>
            <a:br>
              <a:rPr lang="de-DE" sz="2400" dirty="0">
                <a:latin typeface="Roboto Light" panose="02000000000000000000"/>
                <a:ea typeface="Roboto Bold" panose="02000000000000000000" pitchFamily="2" charset="0"/>
                <a:cs typeface="Roboto Bold" panose="02000000000000000000" pitchFamily="2" charset="0"/>
              </a:rPr>
            </a:br>
            <a:r>
              <a:rPr lang="de-DE" sz="2400" dirty="0">
                <a:latin typeface="Roboto Light" panose="02000000000000000000"/>
                <a:ea typeface="Roboto Bold" panose="02000000000000000000" pitchFamily="2" charset="0"/>
                <a:cs typeface="Roboto Bold" panose="02000000000000000000" pitchFamily="2" charset="0"/>
              </a:rPr>
              <a:t>im Sachwertverfahren.</a:t>
            </a:r>
          </a:p>
        </p:txBody>
      </p:sp>
      <p:sp>
        <p:nvSpPr>
          <p:cNvPr id="6" name="Textplatzhalter 3">
            <a:extLst>
              <a:ext uri="{FF2B5EF4-FFF2-40B4-BE49-F238E27FC236}">
                <a16:creationId xmlns:a16="http://schemas.microsoft.com/office/drawing/2014/main" id="{574ACE5A-2889-4F21-9A6E-A7D887B7866A}"/>
              </a:ext>
            </a:extLst>
          </p:cNvPr>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a) Wie wird der steuerliche Bedarfswert ermittelt?</a:t>
            </a:r>
          </a:p>
        </p:txBody>
      </p:sp>
    </p:spTree>
    <p:extLst>
      <p:ext uri="{BB962C8B-B14F-4D97-AF65-F5344CB8AC3E}">
        <p14:creationId xmlns:p14="http://schemas.microsoft.com/office/powerpoint/2010/main" val="4219970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a) Wie wird der steuerliche Bedarfswert ermittelt?</a:t>
            </a:r>
          </a:p>
        </p:txBody>
      </p:sp>
      <p:sp>
        <p:nvSpPr>
          <p:cNvPr id="12" name="Textfeld 11"/>
          <p:cNvSpPr txBox="1"/>
          <p:nvPr/>
        </p:nvSpPr>
        <p:spPr>
          <a:xfrm>
            <a:off x="793796" y="1372121"/>
            <a:ext cx="10239963" cy="4362733"/>
          </a:xfrm>
          <a:prstGeom prst="rect">
            <a:avLst/>
          </a:prstGeom>
          <a:noFill/>
        </p:spPr>
        <p:txBody>
          <a:bodyPr wrap="square" rtlCol="0">
            <a:spAutoFit/>
          </a:bodyPr>
          <a:lstStyle/>
          <a:p>
            <a:pPr marL="342900" indent="-342900">
              <a:lnSpc>
                <a:spcPts val="2700"/>
              </a:lnSpc>
              <a:spcAft>
                <a:spcPts val="12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Die Bewertungsverfahren sind </a:t>
            </a:r>
            <a:r>
              <a:rPr lang="de-DE" sz="2400" b="1" dirty="0">
                <a:latin typeface="Roboto Light" panose="02000000000000000000" pitchFamily="2" charset="0"/>
                <a:ea typeface="Roboto Light" panose="02000000000000000000" pitchFamily="2" charset="0"/>
                <a:cs typeface="Roboto Light" panose="02000000000000000000" pitchFamily="2" charset="0"/>
              </a:rPr>
              <a:t>starre Verfahren </a:t>
            </a:r>
            <a:r>
              <a:rPr lang="de-DE" sz="2400" dirty="0">
                <a:latin typeface="Roboto Light" panose="02000000000000000000" pitchFamily="2" charset="0"/>
                <a:ea typeface="Roboto Light" panose="02000000000000000000" pitchFamily="2" charset="0"/>
                <a:cs typeface="Roboto Light" panose="02000000000000000000" pitchFamily="2" charset="0"/>
              </a:rPr>
              <a:t>und </a:t>
            </a:r>
            <a:br>
              <a:rPr lang="de-DE" sz="2400" dirty="0">
                <a:latin typeface="Roboto Light" panose="02000000000000000000" pitchFamily="2" charset="0"/>
                <a:ea typeface="Roboto Light" panose="02000000000000000000" pitchFamily="2" charset="0"/>
                <a:cs typeface="Roboto Light" panose="02000000000000000000" pitchFamily="2" charset="0"/>
              </a:rPr>
            </a:br>
            <a:r>
              <a:rPr lang="de-DE" sz="2400" dirty="0">
                <a:latin typeface="Roboto Light" panose="02000000000000000000" pitchFamily="2" charset="0"/>
                <a:ea typeface="Roboto Light" panose="02000000000000000000" pitchFamily="2" charset="0"/>
                <a:cs typeface="Roboto Light" panose="02000000000000000000" pitchFamily="2" charset="0"/>
              </a:rPr>
              <a:t>geben der steuerlichen Bewertung keinerlei Spielräume.</a:t>
            </a:r>
          </a:p>
          <a:p>
            <a:pPr marL="342900" indent="-342900">
              <a:lnSpc>
                <a:spcPts val="2700"/>
              </a:lnSpc>
              <a:spcAft>
                <a:spcPts val="12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Dennoch gibt es genügend pauschalisierte Ansätze, die die individuellen und damit auch </a:t>
            </a:r>
            <a:r>
              <a:rPr lang="de-DE" sz="2400" dirty="0">
                <a:latin typeface="Roboto Light" panose="02000000000000000000"/>
                <a:cs typeface="Arial" charset="0"/>
              </a:rPr>
              <a:t>werterhöhenden Besonderheiten des Immobilienvermögens nicht wieder geben.</a:t>
            </a:r>
          </a:p>
          <a:p>
            <a:pPr marL="342900" indent="-342900">
              <a:lnSpc>
                <a:spcPts val="2700"/>
              </a:lnSpc>
              <a:spcAft>
                <a:spcPts val="1200"/>
              </a:spcAft>
              <a:buClr>
                <a:srgbClr val="ED1D13"/>
              </a:buClr>
              <a:buFont typeface="Wingdings" panose="05000000000000000000" pitchFamily="2" charset="2"/>
              <a:buChar char="§"/>
            </a:pPr>
            <a:r>
              <a:rPr lang="de-DE" sz="2400" dirty="0">
                <a:latin typeface="Roboto Light" panose="02000000000000000000"/>
                <a:ea typeface="Roboto Light" panose="02000000000000000000" pitchFamily="2" charset="0"/>
                <a:cs typeface="Arial" charset="0"/>
              </a:rPr>
              <a:t>Aufgrund der neuen Regelungen durch das Bewertungsgesetz sollte in jedem Fall ein Vergleich des steuerlichen Bedarfswerts mit dem Verkehrswert durch ein Gutachten (§ 198 BewG) oder wenigstens eine erste Einschätzung eines Sachverständigen/Makler vorgenommen werden. </a:t>
            </a:r>
          </a:p>
          <a:p>
            <a:pPr marL="342900" indent="-342900">
              <a:lnSpc>
                <a:spcPts val="2700"/>
              </a:lnSpc>
              <a:spcAft>
                <a:spcPts val="1200"/>
              </a:spcAft>
              <a:buClr>
                <a:srgbClr val="ED1D13"/>
              </a:buClr>
              <a:buFont typeface="Wingdings" panose="05000000000000000000" pitchFamily="2" charset="2"/>
              <a:buChar char="§"/>
            </a:pPr>
            <a:endParaRPr lang="de-DE" sz="24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9583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33021"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Agenda</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33021" y="1352457"/>
            <a:ext cx="10311350" cy="3270126"/>
          </a:xfrm>
          <a:prstGeom prst="rect">
            <a:avLst/>
          </a:prstGeom>
          <a:noFill/>
        </p:spPr>
        <p:txBody>
          <a:bodyPr wrap="square" rtlCol="0">
            <a:spAutoFit/>
          </a:bodyPr>
          <a:lstStyle/>
          <a:p>
            <a:pPr marL="514350" indent="-514350">
              <a:spcAft>
                <a:spcPts val="1500"/>
              </a:spcAft>
              <a:buClr>
                <a:srgbClr val="ED1D13"/>
              </a:buClr>
              <a:buAutoNum type="romanUcParenR"/>
            </a:pPr>
            <a:r>
              <a:rPr lang="de-DE" sz="2400" dirty="0">
                <a:latin typeface="Roboto" panose="02000000000000000000" pitchFamily="2" charset="0"/>
                <a:ea typeface="Roboto" panose="02000000000000000000" pitchFamily="2" charset="0"/>
                <a:cs typeface="Roboto Light" panose="02000000000000000000" pitchFamily="2" charset="0"/>
              </a:rPr>
              <a:t>Überlegungen vor der lebzeitigen Immobilienübergabe</a:t>
            </a:r>
          </a:p>
          <a:p>
            <a:pPr marL="514350" indent="-514350">
              <a:spcAft>
                <a:spcPts val="1500"/>
              </a:spcAft>
              <a:buClr>
                <a:srgbClr val="ED1D13"/>
              </a:buClr>
              <a:buAutoNum type="romanUcParenR"/>
            </a:pPr>
            <a:r>
              <a:rPr lang="de-DE" sz="2400" dirty="0">
                <a:latin typeface="Roboto" panose="02000000000000000000" pitchFamily="2" charset="0"/>
                <a:ea typeface="Roboto" panose="02000000000000000000" pitchFamily="2" charset="0"/>
                <a:cs typeface="Roboto Light" panose="02000000000000000000" pitchFamily="2" charset="0"/>
              </a:rPr>
              <a:t>Die richtige steuerliche Bewertung</a:t>
            </a:r>
          </a:p>
          <a:p>
            <a:pPr marL="514350" indent="-514350">
              <a:spcAft>
                <a:spcPts val="1500"/>
              </a:spcAft>
              <a:buClr>
                <a:srgbClr val="ED1D13"/>
              </a:buClr>
              <a:buAutoNum type="romanUcParenR"/>
            </a:pPr>
            <a:r>
              <a:rPr lang="de-DE" sz="2400" dirty="0">
                <a:latin typeface="Roboto" panose="02000000000000000000" pitchFamily="2" charset="0"/>
                <a:ea typeface="Roboto" panose="02000000000000000000" pitchFamily="2" charset="0"/>
                <a:cs typeface="Roboto Light" panose="02000000000000000000" pitchFamily="2" charset="0"/>
              </a:rPr>
              <a:t>Die Vereinbarung von Gegenleistungen und ihren Folgen</a:t>
            </a:r>
          </a:p>
          <a:p>
            <a:pPr marL="514350" indent="-514350">
              <a:spcAft>
                <a:spcPts val="1500"/>
              </a:spcAft>
              <a:buClr>
                <a:srgbClr val="ED1D13"/>
              </a:buClr>
              <a:buAutoNum type="romanUcParenR"/>
            </a:pPr>
            <a:r>
              <a:rPr lang="de-DE" sz="2400" dirty="0">
                <a:latin typeface="Roboto" panose="02000000000000000000" pitchFamily="2" charset="0"/>
                <a:ea typeface="Roboto" panose="02000000000000000000" pitchFamily="2" charset="0"/>
                <a:cs typeface="Roboto Light" panose="02000000000000000000" pitchFamily="2" charset="0"/>
              </a:rPr>
              <a:t>Rücktrittsrechte</a:t>
            </a:r>
          </a:p>
          <a:p>
            <a:pPr marL="514350" indent="-514350">
              <a:spcAft>
                <a:spcPts val="1500"/>
              </a:spcAft>
              <a:buClr>
                <a:srgbClr val="ED1D13"/>
              </a:buClr>
              <a:buAutoNum type="romanUcParenR"/>
            </a:pPr>
            <a:r>
              <a:rPr lang="de-DE" sz="2400" dirty="0">
                <a:latin typeface="Roboto" panose="02000000000000000000" pitchFamily="2" charset="0"/>
                <a:ea typeface="Roboto" panose="02000000000000000000" pitchFamily="2" charset="0"/>
                <a:cs typeface="Roboto Light" panose="02000000000000000000" pitchFamily="2" charset="0"/>
              </a:rPr>
              <a:t>Vollmacht des Immobilieneigentümers</a:t>
            </a:r>
          </a:p>
          <a:p>
            <a:pPr marL="514350" indent="-514350">
              <a:spcAft>
                <a:spcPts val="1500"/>
              </a:spcAft>
              <a:buClr>
                <a:srgbClr val="ED1D13"/>
              </a:buClr>
              <a:buAutoNum type="romanUcParenR"/>
            </a:pPr>
            <a:r>
              <a:rPr lang="de-DE" sz="2400" dirty="0">
                <a:latin typeface="Roboto" panose="02000000000000000000" pitchFamily="2" charset="0"/>
                <a:ea typeface="Roboto" panose="02000000000000000000" pitchFamily="2" charset="0"/>
                <a:cs typeface="Roboto Light" panose="02000000000000000000" pitchFamily="2" charset="0"/>
              </a:rPr>
              <a:t>Familiengesellschaft</a:t>
            </a:r>
          </a:p>
        </p:txBody>
      </p:sp>
    </p:spTree>
    <p:extLst>
      <p:ext uri="{BB962C8B-B14F-4D97-AF65-F5344CB8AC3E}">
        <p14:creationId xmlns:p14="http://schemas.microsoft.com/office/powerpoint/2010/main" val="3723198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b) Bewertung von Eigentumswohnungen in München</a:t>
            </a:r>
          </a:p>
        </p:txBody>
      </p:sp>
      <p:sp>
        <p:nvSpPr>
          <p:cNvPr id="12" name="Textfeld 11"/>
          <p:cNvSpPr txBox="1"/>
          <p:nvPr/>
        </p:nvSpPr>
        <p:spPr>
          <a:xfrm>
            <a:off x="748520" y="1592535"/>
            <a:ext cx="10311350" cy="2301271"/>
          </a:xfrm>
          <a:prstGeom prst="rect">
            <a:avLst/>
          </a:prstGeom>
          <a:noFill/>
        </p:spPr>
        <p:txBody>
          <a:bodyPr wrap="square" rtlCol="0">
            <a:spAutoFit/>
          </a:bodyPr>
          <a:lstStyle/>
          <a:p>
            <a:pPr>
              <a:lnSpc>
                <a:spcPts val="3500"/>
              </a:lnSpc>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 </a:t>
            </a:r>
            <a:r>
              <a:rPr lang="de-DE" sz="2400" dirty="0">
                <a:latin typeface="Roboto Light" panose="02000000000000000000"/>
                <a:ea typeface="Roboto Bold" panose="02000000000000000000" pitchFamily="2" charset="0"/>
                <a:cs typeface="Roboto Bold" panose="02000000000000000000" pitchFamily="2" charset="0"/>
              </a:rPr>
              <a:t>183 Abs. 2 Satz 1 BewG: </a:t>
            </a:r>
            <a:br>
              <a:rPr lang="de-DE" sz="2400" dirty="0">
                <a:latin typeface="Roboto Light" panose="02000000000000000000"/>
                <a:ea typeface="Roboto Bold" panose="02000000000000000000" pitchFamily="2" charset="0"/>
                <a:cs typeface="Roboto Bold" panose="02000000000000000000" pitchFamily="2" charset="0"/>
              </a:rPr>
            </a:br>
            <a:r>
              <a:rPr lang="de-DE" sz="2400" dirty="0">
                <a:latin typeface="Roboto Light" panose="02000000000000000000"/>
                <a:ea typeface="Roboto Bold" panose="02000000000000000000" pitchFamily="2" charset="0"/>
                <a:cs typeface="Roboto Bold" panose="02000000000000000000" pitchFamily="2" charset="0"/>
              </a:rPr>
              <a:t>„Anstelle von Preisen für Vergleichsgrundstücke können von den Gutachterausschüssen für geeignete Bezugseinheiten, insbesondere Flächeneinheiten des Gebäudes, ermittelte und mitgeteilte Vergleichsfaktoren herangezogen werden.“</a:t>
            </a:r>
          </a:p>
        </p:txBody>
      </p:sp>
    </p:spTree>
    <p:extLst>
      <p:ext uri="{BB962C8B-B14F-4D97-AF65-F5344CB8AC3E}">
        <p14:creationId xmlns:p14="http://schemas.microsoft.com/office/powerpoint/2010/main" val="1796204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693656" y="431537"/>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de-DE" sz="25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b) Bewertung von Eigentums-</a:t>
            </a:r>
            <a:br>
              <a:rPr lang="de-DE" sz="25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br>
            <a:r>
              <a:rPr lang="de-DE" sz="2500" b="0" dirty="0" err="1">
                <a:solidFill>
                  <a:srgbClr val="537990"/>
                </a:solidFill>
                <a:latin typeface="Roboto Bold" panose="02000000000000000000" pitchFamily="2" charset="0"/>
                <a:ea typeface="Roboto Bold" panose="02000000000000000000" pitchFamily="2" charset="0"/>
                <a:cs typeface="Roboto Bold" panose="02000000000000000000" pitchFamily="2" charset="0"/>
              </a:rPr>
              <a:t>wohnungen</a:t>
            </a:r>
            <a:r>
              <a:rPr lang="de-DE" sz="25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 in München</a:t>
            </a:r>
          </a:p>
        </p:txBody>
      </p:sp>
      <p:sp>
        <p:nvSpPr>
          <p:cNvPr id="9" name="Textfeld 8">
            <a:extLst>
              <a:ext uri="{FF2B5EF4-FFF2-40B4-BE49-F238E27FC236}">
                <a16:creationId xmlns:a16="http://schemas.microsoft.com/office/drawing/2014/main" id="{0468A4A5-6B1B-471F-BE81-2CF56692EF60}"/>
              </a:ext>
            </a:extLst>
          </p:cNvPr>
          <p:cNvSpPr txBox="1"/>
          <p:nvPr/>
        </p:nvSpPr>
        <p:spPr>
          <a:xfrm>
            <a:off x="803584" y="2615632"/>
            <a:ext cx="10311350" cy="461665"/>
          </a:xfrm>
          <a:prstGeom prst="rect">
            <a:avLst/>
          </a:prstGeom>
          <a:noFill/>
        </p:spPr>
        <p:txBody>
          <a:bodyPr wrap="square" rtlCol="0">
            <a:spAutoFit/>
          </a:bodyPr>
          <a:lstStyle/>
          <a:p>
            <a:pPr>
              <a:buClr>
                <a:srgbClr val="ED1D13"/>
              </a:buClr>
            </a:pPr>
            <a:endParaRPr lang="de-DE" sz="24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8" name="Untertitel 7">
            <a:extLst>
              <a:ext uri="{FF2B5EF4-FFF2-40B4-BE49-F238E27FC236}">
                <a16:creationId xmlns:a16="http://schemas.microsoft.com/office/drawing/2014/main" id="{B285E230-CD97-4FB6-8C11-C640FE410B05}"/>
              </a:ext>
            </a:extLst>
          </p:cNvPr>
          <p:cNvSpPr>
            <a:spLocks noGrp="1"/>
          </p:cNvSpPr>
          <p:nvPr>
            <p:ph type="subTitle" idx="1"/>
          </p:nvPr>
        </p:nvSpPr>
        <p:spPr>
          <a:xfrm>
            <a:off x="861032" y="2004613"/>
            <a:ext cx="4323616" cy="2550675"/>
          </a:xfrm>
        </p:spPr>
        <p:txBody>
          <a:bodyPr>
            <a:normAutofit/>
          </a:bodyPr>
          <a:lstStyle/>
          <a:p>
            <a:pPr algn="l">
              <a:lnSpc>
                <a:spcPct val="100000"/>
              </a:lnSpc>
            </a:pPr>
            <a:r>
              <a:rPr lang="de-DE" sz="2400" dirty="0">
                <a:solidFill>
                  <a:schemeClr val="tx1"/>
                </a:solidFill>
                <a:latin typeface="Roboto Light" panose="02000000000000000000" pitchFamily="2" charset="0"/>
                <a:ea typeface="Roboto Light" panose="02000000000000000000" pitchFamily="2" charset="0"/>
              </a:rPr>
              <a:t>Auszug aus dem derzeit aktuellen Immobilien-marktbericht in München Jahresbericht für 2023</a:t>
            </a:r>
          </a:p>
        </p:txBody>
      </p:sp>
      <p:pic>
        <p:nvPicPr>
          <p:cNvPr id="4" name="Grafik 3">
            <a:extLst>
              <a:ext uri="{FF2B5EF4-FFF2-40B4-BE49-F238E27FC236}">
                <a16:creationId xmlns:a16="http://schemas.microsoft.com/office/drawing/2014/main" id="{4BEEC58A-7C69-1D03-B053-9CE89619791A}"/>
              </a:ext>
            </a:extLst>
          </p:cNvPr>
          <p:cNvPicPr>
            <a:picLocks noChangeAspect="1"/>
          </p:cNvPicPr>
          <p:nvPr/>
        </p:nvPicPr>
        <p:blipFill>
          <a:blip r:embed="rId3"/>
          <a:stretch>
            <a:fillRect/>
          </a:stretch>
        </p:blipFill>
        <p:spPr>
          <a:xfrm>
            <a:off x="5943990" y="0"/>
            <a:ext cx="6266669" cy="6858000"/>
          </a:xfrm>
          <a:prstGeom prst="rect">
            <a:avLst/>
          </a:prstGeom>
        </p:spPr>
      </p:pic>
    </p:spTree>
    <p:extLst>
      <p:ext uri="{BB962C8B-B14F-4D97-AF65-F5344CB8AC3E}">
        <p14:creationId xmlns:p14="http://schemas.microsoft.com/office/powerpoint/2010/main" val="4426772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78449" y="792211"/>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693656" y="431537"/>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de-DE" sz="25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b) Bewertung von Eigentums-wohnungen in Garmisch-Partenkirchen</a:t>
            </a:r>
          </a:p>
        </p:txBody>
      </p:sp>
      <p:sp>
        <p:nvSpPr>
          <p:cNvPr id="9" name="Textfeld 8">
            <a:extLst>
              <a:ext uri="{FF2B5EF4-FFF2-40B4-BE49-F238E27FC236}">
                <a16:creationId xmlns:a16="http://schemas.microsoft.com/office/drawing/2014/main" id="{0468A4A5-6B1B-471F-BE81-2CF56692EF60}"/>
              </a:ext>
            </a:extLst>
          </p:cNvPr>
          <p:cNvSpPr txBox="1"/>
          <p:nvPr/>
        </p:nvSpPr>
        <p:spPr>
          <a:xfrm>
            <a:off x="803584" y="2615632"/>
            <a:ext cx="10311350" cy="461665"/>
          </a:xfrm>
          <a:prstGeom prst="rect">
            <a:avLst/>
          </a:prstGeom>
          <a:noFill/>
        </p:spPr>
        <p:txBody>
          <a:bodyPr wrap="square" rtlCol="0">
            <a:spAutoFit/>
          </a:bodyPr>
          <a:lstStyle/>
          <a:p>
            <a:pPr>
              <a:buClr>
                <a:srgbClr val="ED1D13"/>
              </a:buClr>
            </a:pPr>
            <a:endParaRPr lang="de-DE" sz="24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8" name="Untertitel 7">
            <a:extLst>
              <a:ext uri="{FF2B5EF4-FFF2-40B4-BE49-F238E27FC236}">
                <a16:creationId xmlns:a16="http://schemas.microsoft.com/office/drawing/2014/main" id="{B285E230-CD97-4FB6-8C11-C640FE410B05}"/>
              </a:ext>
            </a:extLst>
          </p:cNvPr>
          <p:cNvSpPr>
            <a:spLocks noGrp="1"/>
          </p:cNvSpPr>
          <p:nvPr>
            <p:ph type="subTitle" idx="1"/>
          </p:nvPr>
        </p:nvSpPr>
        <p:spPr>
          <a:xfrm>
            <a:off x="140572" y="674202"/>
            <a:ext cx="5955427" cy="1270870"/>
          </a:xfrm>
        </p:spPr>
        <p:txBody>
          <a:bodyPr>
            <a:normAutofit/>
          </a:bodyPr>
          <a:lstStyle/>
          <a:p>
            <a:pPr algn="l">
              <a:lnSpc>
                <a:spcPct val="100000"/>
              </a:lnSpc>
            </a:pPr>
            <a:r>
              <a:rPr lang="de-DE" sz="1800" dirty="0">
                <a:solidFill>
                  <a:schemeClr val="tx1"/>
                </a:solidFill>
                <a:latin typeface="Roboto Light" panose="02000000000000000000" pitchFamily="2" charset="0"/>
                <a:ea typeface="Roboto Light" panose="02000000000000000000" pitchFamily="2" charset="0"/>
              </a:rPr>
              <a:t>Auszug aus wertermittlungsrelevanten Daten 2024</a:t>
            </a:r>
          </a:p>
        </p:txBody>
      </p:sp>
      <p:pic>
        <p:nvPicPr>
          <p:cNvPr id="7" name="Grafik 6" descr="Ein Bild, das Text, Kreuzworträtsel, Zahl, Kalender enthält.&#10;&#10;Automatisch generierte Beschreibung">
            <a:extLst>
              <a:ext uri="{FF2B5EF4-FFF2-40B4-BE49-F238E27FC236}">
                <a16:creationId xmlns:a16="http://schemas.microsoft.com/office/drawing/2014/main" id="{DDB0C799-AB4C-5E6E-5DAA-83FC0A056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46066" y="115155"/>
            <a:ext cx="5059679" cy="7981871"/>
          </a:xfrm>
          <a:prstGeom prst="rect">
            <a:avLst/>
          </a:prstGeom>
        </p:spPr>
      </p:pic>
      <p:pic>
        <p:nvPicPr>
          <p:cNvPr id="13" name="Grafik 12" descr="Ein Bild, das Text, Screenshot, Schrift, Zahl enthält.&#10;&#10;Automatisch generierte Beschreibung">
            <a:extLst>
              <a:ext uri="{FF2B5EF4-FFF2-40B4-BE49-F238E27FC236}">
                <a16:creationId xmlns:a16="http://schemas.microsoft.com/office/drawing/2014/main" id="{681226B4-9AA2-6D3A-C192-85BDDC0862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34301" y="2996636"/>
            <a:ext cx="4420823" cy="3301905"/>
          </a:xfrm>
          <a:prstGeom prst="rect">
            <a:avLst/>
          </a:prstGeom>
        </p:spPr>
      </p:pic>
    </p:spTree>
    <p:extLst>
      <p:ext uri="{BB962C8B-B14F-4D97-AF65-F5344CB8AC3E}">
        <p14:creationId xmlns:p14="http://schemas.microsoft.com/office/powerpoint/2010/main" val="126925104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b) Bewertung von Eigentumswohnungen</a:t>
            </a:r>
          </a:p>
        </p:txBody>
      </p:sp>
      <p:sp>
        <p:nvSpPr>
          <p:cNvPr id="12" name="Textfeld 11"/>
          <p:cNvSpPr txBox="1"/>
          <p:nvPr/>
        </p:nvSpPr>
        <p:spPr>
          <a:xfrm>
            <a:off x="748520" y="1592535"/>
            <a:ext cx="10311350" cy="1403589"/>
          </a:xfrm>
          <a:prstGeom prst="rect">
            <a:avLst/>
          </a:prstGeom>
          <a:noFill/>
        </p:spPr>
        <p:txBody>
          <a:bodyPr wrap="square" rtlCol="0">
            <a:spAutoFit/>
          </a:bodyPr>
          <a:lstStyle/>
          <a:p>
            <a:pPr>
              <a:lnSpc>
                <a:spcPts val="3500"/>
              </a:lnSpc>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Die Daten der Vergleichsfaktoren werden jährlich überarbeitet und mit dem Marktbericht auch jährlich veröffentlicht. Diese sind anzuwenden, auch wenn der Marktbericht noch nicht vorliegt.</a:t>
            </a:r>
          </a:p>
        </p:txBody>
      </p:sp>
    </p:spTree>
    <p:extLst>
      <p:ext uri="{BB962C8B-B14F-4D97-AF65-F5344CB8AC3E}">
        <p14:creationId xmlns:p14="http://schemas.microsoft.com/office/powerpoint/2010/main" val="546571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c) Ertragswertverfahren/Sachwertverfahren</a:t>
            </a:r>
          </a:p>
        </p:txBody>
      </p:sp>
      <p:sp>
        <p:nvSpPr>
          <p:cNvPr id="12" name="Textfeld 11"/>
          <p:cNvSpPr txBox="1"/>
          <p:nvPr/>
        </p:nvSpPr>
        <p:spPr>
          <a:xfrm>
            <a:off x="748519" y="1088452"/>
            <a:ext cx="10508365" cy="4096634"/>
          </a:xfrm>
          <a:prstGeom prst="rect">
            <a:avLst/>
          </a:prstGeom>
          <a:noFill/>
        </p:spPr>
        <p:txBody>
          <a:bodyPr wrap="square" rtlCol="0">
            <a:spAutoFit/>
          </a:bodyPr>
          <a:lstStyle/>
          <a:p>
            <a:pPr>
              <a:lnSpc>
                <a:spcPts val="3500"/>
              </a:lnSpc>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Bewertung des Bodens:</a:t>
            </a:r>
          </a:p>
          <a:p>
            <a:pPr>
              <a:lnSpc>
                <a:spcPts val="3500"/>
              </a:lnSpc>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a:t>
            </a:r>
            <a:r>
              <a:rPr lang="de-DE" sz="2400" dirty="0">
                <a:latin typeface="Roboto Light" panose="02000000000000000000"/>
                <a:ea typeface="Roboto Bold" panose="02000000000000000000" pitchFamily="2" charset="0"/>
                <a:cs typeface="Roboto Bold" panose="02000000000000000000" pitchFamily="2" charset="0"/>
              </a:rPr>
              <a:t> 184 Abs. 1 BewG: </a:t>
            </a:r>
            <a:br>
              <a:rPr lang="de-DE" sz="2400" dirty="0">
                <a:latin typeface="Roboto Light" panose="02000000000000000000"/>
                <a:ea typeface="Roboto Bold" panose="02000000000000000000" pitchFamily="2" charset="0"/>
                <a:cs typeface="Roboto Bold" panose="02000000000000000000" pitchFamily="2" charset="0"/>
              </a:rPr>
            </a:br>
            <a:r>
              <a:rPr lang="de-DE" sz="2400" i="1" dirty="0">
                <a:latin typeface="Roboto Light" panose="02000000000000000000"/>
                <a:ea typeface="Roboto Bold" panose="02000000000000000000" pitchFamily="2" charset="0"/>
                <a:cs typeface="Roboto Bold" panose="02000000000000000000" pitchFamily="2" charset="0"/>
              </a:rPr>
              <a:t>„Bei Anwendung des Ertragswertverfahrens ist der Wert der Gebäude … getrennt von dem Bodenwert auf der Grundlage des Ertrags nach </a:t>
            </a:r>
            <a:r>
              <a:rPr lang="de-DE" sz="2400" i="1" dirty="0">
                <a:latin typeface="Roboto Light" panose="02000000000000000000" pitchFamily="2" charset="0"/>
                <a:ea typeface="Roboto Light" panose="02000000000000000000" pitchFamily="2" charset="0"/>
                <a:cs typeface="Roboto Light" panose="02000000000000000000" pitchFamily="2" charset="0"/>
              </a:rPr>
              <a:t>§</a:t>
            </a:r>
            <a:r>
              <a:rPr lang="de-DE" sz="2400" i="1" dirty="0">
                <a:latin typeface="Roboto Light" panose="02000000000000000000"/>
                <a:ea typeface="Roboto Bold" panose="02000000000000000000" pitchFamily="2" charset="0"/>
                <a:cs typeface="Roboto Bold" panose="02000000000000000000" pitchFamily="2" charset="0"/>
              </a:rPr>
              <a:t> 185 BewG zu ermitteln.“</a:t>
            </a:r>
          </a:p>
          <a:p>
            <a:pPr>
              <a:lnSpc>
                <a:spcPts val="3500"/>
              </a:lnSpc>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a:t>
            </a:r>
            <a:r>
              <a:rPr lang="de-DE" sz="2400" dirty="0">
                <a:latin typeface="Roboto Light" panose="02000000000000000000"/>
                <a:ea typeface="Roboto Bold" panose="02000000000000000000" pitchFamily="2" charset="0"/>
                <a:cs typeface="Roboto Bold" panose="02000000000000000000" pitchFamily="2" charset="0"/>
              </a:rPr>
              <a:t> 189 Abs. 1 BewG: </a:t>
            </a:r>
            <a:br>
              <a:rPr lang="de-DE" sz="2400" dirty="0">
                <a:latin typeface="Roboto Light" panose="02000000000000000000"/>
                <a:ea typeface="Roboto Bold" panose="02000000000000000000" pitchFamily="2" charset="0"/>
                <a:cs typeface="Roboto Bold" panose="02000000000000000000" pitchFamily="2" charset="0"/>
              </a:rPr>
            </a:br>
            <a:r>
              <a:rPr lang="de-DE" sz="2400" i="1" dirty="0">
                <a:latin typeface="Roboto Light" panose="02000000000000000000"/>
                <a:ea typeface="Roboto Bold" panose="02000000000000000000" pitchFamily="2" charset="0"/>
                <a:cs typeface="Roboto Bold" panose="02000000000000000000" pitchFamily="2" charset="0"/>
              </a:rPr>
              <a:t>„Bei Anwendung des Sachwertverfahrens ist der Wert der Gebäude … getrennt von dem Bodenwert nach </a:t>
            </a:r>
            <a:r>
              <a:rPr lang="de-DE" sz="2400" i="1" dirty="0">
                <a:latin typeface="Roboto Light" panose="02000000000000000000" pitchFamily="2" charset="0"/>
                <a:ea typeface="Roboto Light" panose="02000000000000000000" pitchFamily="2" charset="0"/>
                <a:cs typeface="Roboto Light" panose="02000000000000000000" pitchFamily="2" charset="0"/>
              </a:rPr>
              <a:t>§</a:t>
            </a:r>
            <a:r>
              <a:rPr lang="de-DE" sz="2400" i="1" dirty="0">
                <a:latin typeface="Roboto Light" panose="02000000000000000000"/>
                <a:ea typeface="Roboto Bold" panose="02000000000000000000" pitchFamily="2" charset="0"/>
                <a:cs typeface="Roboto Bold" panose="02000000000000000000" pitchFamily="2" charset="0"/>
              </a:rPr>
              <a:t> 190 BewG zu ermitteln.“</a:t>
            </a:r>
          </a:p>
          <a:p>
            <a:pPr>
              <a:lnSpc>
                <a:spcPts val="3500"/>
              </a:lnSpc>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a:t>
            </a:r>
            <a:r>
              <a:rPr lang="de-DE" sz="2400" dirty="0">
                <a:latin typeface="Roboto Light" panose="02000000000000000000"/>
                <a:ea typeface="Roboto Bold" panose="02000000000000000000" pitchFamily="2" charset="0"/>
                <a:cs typeface="Roboto Bold" panose="02000000000000000000" pitchFamily="2" charset="0"/>
              </a:rPr>
              <a:t> 179 BewG „Bewertung der unbebauten Grundstücke“</a:t>
            </a:r>
            <a:endParaRPr lang="de-DE" sz="2400" i="1" dirty="0">
              <a:latin typeface="Roboto Light" panose="02000000000000000000"/>
              <a:ea typeface="Roboto Bold" panose="02000000000000000000" pitchFamily="2" charset="0"/>
              <a:cs typeface="Roboto Bold" panose="02000000000000000000" pitchFamily="2" charset="0"/>
            </a:endParaRPr>
          </a:p>
        </p:txBody>
      </p:sp>
    </p:spTree>
    <p:extLst>
      <p:ext uri="{BB962C8B-B14F-4D97-AF65-F5344CB8AC3E}">
        <p14:creationId xmlns:p14="http://schemas.microsoft.com/office/powerpoint/2010/main" val="1798925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c) § 179 BewG Bewertung der unbebauten Grundstücke</a:t>
            </a:r>
          </a:p>
        </p:txBody>
      </p:sp>
      <p:sp>
        <p:nvSpPr>
          <p:cNvPr id="12" name="Textfeld 11"/>
          <p:cNvSpPr txBox="1"/>
          <p:nvPr/>
        </p:nvSpPr>
        <p:spPr>
          <a:xfrm>
            <a:off x="748520" y="1569403"/>
            <a:ext cx="10311350" cy="1200329"/>
          </a:xfrm>
          <a:prstGeom prst="rect">
            <a:avLst/>
          </a:prstGeom>
          <a:noFill/>
        </p:spPr>
        <p:txBody>
          <a:bodyPr wrap="square" rtlCol="0">
            <a:spAutoFit/>
          </a:bodyPr>
          <a:lstStyle/>
          <a:p>
            <a:pPr>
              <a:buClr>
                <a:srgbClr val="ED1D13"/>
              </a:buClr>
            </a:pPr>
            <a:r>
              <a:rPr lang="de-DE" sz="2400" dirty="0">
                <a:latin typeface="Roboto Light" panose="02000000000000000000"/>
                <a:ea typeface="Roboto Bold" panose="02000000000000000000" pitchFamily="2" charset="0"/>
                <a:cs typeface="Roboto Bold" panose="02000000000000000000" pitchFamily="2" charset="0"/>
              </a:rPr>
              <a:t>Bodenwert:</a:t>
            </a:r>
            <a:br>
              <a:rPr lang="de-DE" sz="2400" dirty="0">
                <a:latin typeface="Roboto Light" panose="02000000000000000000"/>
                <a:ea typeface="Roboto Bold" panose="02000000000000000000" pitchFamily="2" charset="0"/>
                <a:cs typeface="Roboto Bold" panose="02000000000000000000" pitchFamily="2" charset="0"/>
              </a:rPr>
            </a:br>
            <a:r>
              <a:rPr lang="de-DE" sz="2400" dirty="0">
                <a:latin typeface="Roboto Light" panose="02000000000000000000"/>
                <a:ea typeface="Roboto Bold" panose="02000000000000000000" pitchFamily="2" charset="0"/>
                <a:cs typeface="Roboto Bold" panose="02000000000000000000" pitchFamily="2" charset="0"/>
              </a:rPr>
              <a:t>Grundstücksgröße multipliziert mit dem vom örtlichen Gutachterausschuss mitgeteilten Bodenrichtwert</a:t>
            </a:r>
          </a:p>
        </p:txBody>
      </p:sp>
    </p:spTree>
    <p:extLst>
      <p:ext uri="{BB962C8B-B14F-4D97-AF65-F5344CB8AC3E}">
        <p14:creationId xmlns:p14="http://schemas.microsoft.com/office/powerpoint/2010/main" val="2338314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897A0742-58BD-4B01-8A3A-19283A45DADF}"/>
              </a:ext>
            </a:extLst>
          </p:cNvPr>
          <p:cNvSpPr txBox="1"/>
          <p:nvPr/>
        </p:nvSpPr>
        <p:spPr>
          <a:xfrm>
            <a:off x="748520" y="1289209"/>
            <a:ext cx="10311350" cy="3862596"/>
          </a:xfrm>
          <a:prstGeom prst="rect">
            <a:avLst/>
          </a:prstGeom>
          <a:noFill/>
        </p:spPr>
        <p:txBody>
          <a:bodyPr wrap="square" rtlCol="0">
            <a:spAutoFit/>
          </a:bodyPr>
          <a:lstStyle/>
          <a:p>
            <a:pPr>
              <a:spcAft>
                <a:spcPts val="1500"/>
              </a:spcAft>
              <a:buClr>
                <a:srgbClr val="ED1D13"/>
              </a:buClr>
            </a:pPr>
            <a:r>
              <a:rPr lang="de-DE" sz="2200" dirty="0">
                <a:latin typeface="Roboto Light" panose="02000000000000000000"/>
                <a:ea typeface="Roboto Bold" panose="02000000000000000000" pitchFamily="2" charset="0"/>
                <a:cs typeface="Roboto Bold" panose="02000000000000000000" pitchFamily="2" charset="0"/>
              </a:rPr>
              <a:t>Der Bodenrichtwert wird in den meisten Fällen in Abhängigkeit der </a:t>
            </a:r>
            <a:r>
              <a:rPr lang="de-DE" sz="2200" b="1" dirty="0">
                <a:latin typeface="Roboto Light" panose="02000000000000000000"/>
                <a:ea typeface="Roboto Bold" panose="02000000000000000000" pitchFamily="2" charset="0"/>
                <a:cs typeface="Roboto Bold" panose="02000000000000000000" pitchFamily="2" charset="0"/>
              </a:rPr>
              <a:t>Geschossflächenzahl (GFZ</a:t>
            </a:r>
            <a:r>
              <a:rPr lang="de-DE" sz="2200" dirty="0">
                <a:latin typeface="Roboto Light" panose="02000000000000000000"/>
                <a:ea typeface="Roboto Bold" panose="02000000000000000000" pitchFamily="2" charset="0"/>
                <a:cs typeface="Roboto Bold" panose="02000000000000000000" pitchFamily="2" charset="0"/>
              </a:rPr>
              <a:t>) mitgeteilt. </a:t>
            </a:r>
          </a:p>
          <a:p>
            <a:pPr>
              <a:spcAft>
                <a:spcPts val="1500"/>
              </a:spcAft>
              <a:buClr>
                <a:srgbClr val="ED1D13"/>
              </a:buClr>
            </a:pPr>
            <a:r>
              <a:rPr lang="de-DE" sz="2200" dirty="0">
                <a:latin typeface="Roboto Light" panose="02000000000000000000"/>
                <a:ea typeface="Roboto Bold" panose="02000000000000000000" pitchFamily="2" charset="0"/>
                <a:cs typeface="Roboto Bold" panose="02000000000000000000" pitchFamily="2" charset="0"/>
              </a:rPr>
              <a:t>Die Definition der WGFZ gibt der örtliche Gutachterausschuss vor und muss daher richtig angewandt werden. </a:t>
            </a:r>
          </a:p>
          <a:p>
            <a:pPr>
              <a:spcAft>
                <a:spcPts val="1500"/>
              </a:spcAft>
              <a:buClr>
                <a:srgbClr val="ED1D13"/>
              </a:buClr>
            </a:pPr>
            <a:r>
              <a:rPr lang="de-DE" sz="2200" dirty="0">
                <a:latin typeface="Roboto Light" panose="02000000000000000000"/>
                <a:ea typeface="Roboto Bold" panose="02000000000000000000" pitchFamily="2" charset="0"/>
                <a:cs typeface="Roboto Bold" panose="02000000000000000000" pitchFamily="2" charset="0"/>
              </a:rPr>
              <a:t>Ist dies der Fall, müssen bei der steuerlichen Bewertung auch die baurechtlichen Gegebenheiten berücksichtigt werden. </a:t>
            </a:r>
            <a:br>
              <a:rPr lang="de-DE" sz="2200" dirty="0">
                <a:latin typeface="Roboto Light" panose="02000000000000000000"/>
                <a:ea typeface="Roboto Bold" panose="02000000000000000000" pitchFamily="2" charset="0"/>
                <a:cs typeface="Roboto Bold" panose="02000000000000000000" pitchFamily="2" charset="0"/>
              </a:rPr>
            </a:br>
            <a:r>
              <a:rPr lang="de-DE" sz="2200" dirty="0">
                <a:latin typeface="Roboto Light" panose="02000000000000000000"/>
                <a:ea typeface="Roboto Bold" panose="02000000000000000000" pitchFamily="2" charset="0"/>
                <a:cs typeface="Roboto Bold" panose="02000000000000000000" pitchFamily="2" charset="0"/>
              </a:rPr>
              <a:t>Dabei spiegelt der Wert des Bodens seine wirtschaftlichen Chancen wider, also deren optimale und baurechtlich höchstmögliche Bebaubarkeit. Wirtschaftliche Aspekte sind in der Regel nicht zu berücksichtigen (erhöhter Aufwand wegen Dachgeschossrenovierung, weiterer Stellplätze etc.)</a:t>
            </a:r>
          </a:p>
        </p:txBody>
      </p:sp>
      <p:sp>
        <p:nvSpPr>
          <p:cNvPr id="5" name="Textplatzhalter 3">
            <a:extLst>
              <a:ext uri="{FF2B5EF4-FFF2-40B4-BE49-F238E27FC236}">
                <a16:creationId xmlns:a16="http://schemas.microsoft.com/office/drawing/2014/main" id="{84331815-F0B0-494A-867E-97F6A7AFE05A}"/>
              </a:ext>
            </a:extLst>
          </p:cNvPr>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c) Der richtige Umgang mit den Bodenrichtwerten</a:t>
            </a:r>
          </a:p>
        </p:txBody>
      </p:sp>
    </p:spTree>
    <p:extLst>
      <p:ext uri="{BB962C8B-B14F-4D97-AF65-F5344CB8AC3E}">
        <p14:creationId xmlns:p14="http://schemas.microsoft.com/office/powerpoint/2010/main" val="2572616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c) Bodenrichtwert und GFZ</a:t>
            </a:r>
          </a:p>
        </p:txBody>
      </p:sp>
      <p:sp>
        <p:nvSpPr>
          <p:cNvPr id="7" name="Textfeld 6">
            <a:extLst>
              <a:ext uri="{FF2B5EF4-FFF2-40B4-BE49-F238E27FC236}">
                <a16:creationId xmlns:a16="http://schemas.microsoft.com/office/drawing/2014/main" id="{8FB54784-C490-4540-AC9B-4DAEACD9339E}"/>
              </a:ext>
            </a:extLst>
          </p:cNvPr>
          <p:cNvSpPr txBox="1"/>
          <p:nvPr/>
        </p:nvSpPr>
        <p:spPr>
          <a:xfrm>
            <a:off x="748519" y="1269499"/>
            <a:ext cx="10428467" cy="2750112"/>
          </a:xfrm>
          <a:prstGeom prst="rect">
            <a:avLst/>
          </a:prstGeom>
          <a:noFill/>
        </p:spPr>
        <p:txBody>
          <a:bodyPr wrap="square">
            <a:spAutoFit/>
          </a:bodyPr>
          <a:lstStyle/>
          <a:p>
            <a:pPr>
              <a:lnSpc>
                <a:spcPts val="3500"/>
              </a:lnSpc>
              <a:buClr>
                <a:srgbClr val="ED1D13"/>
              </a:buClr>
            </a:pPr>
            <a:r>
              <a:rPr lang="de-DE" sz="2400" dirty="0">
                <a:latin typeface="Roboto Light" panose="02000000000000000000"/>
                <a:ea typeface="Roboto Bold" panose="02000000000000000000" pitchFamily="2" charset="0"/>
              </a:rPr>
              <a:t>Die Finanzverwaltung orientiert sich in der Regel an der dem Bodenrichtwert mitgeteilten GFZ. Diese ist aber kein Indiz für die </a:t>
            </a:r>
            <a:r>
              <a:rPr lang="de-DE" sz="2400" b="1" dirty="0">
                <a:latin typeface="Roboto Light" panose="02000000000000000000"/>
                <a:ea typeface="Roboto Bold" panose="02000000000000000000" pitchFamily="2" charset="0"/>
              </a:rPr>
              <a:t>mögliche Bebaubarkeit </a:t>
            </a:r>
            <a:r>
              <a:rPr lang="de-DE" sz="2400" dirty="0">
                <a:latin typeface="Roboto Light" panose="02000000000000000000"/>
                <a:ea typeface="Roboto Bold" panose="02000000000000000000" pitchFamily="2" charset="0"/>
              </a:rPr>
              <a:t>des zu bewertenden Grundstücks.</a:t>
            </a:r>
          </a:p>
          <a:p>
            <a:pPr>
              <a:lnSpc>
                <a:spcPts val="3500"/>
              </a:lnSpc>
              <a:buClr>
                <a:srgbClr val="ED1D13"/>
              </a:buClr>
            </a:pPr>
            <a:endParaRPr lang="de-DE" sz="2400" dirty="0">
              <a:latin typeface="Roboto Light" panose="02000000000000000000"/>
              <a:ea typeface="Roboto Bold" panose="02000000000000000000" pitchFamily="2" charset="0"/>
            </a:endParaRPr>
          </a:p>
          <a:p>
            <a:pPr>
              <a:lnSpc>
                <a:spcPts val="3500"/>
              </a:lnSpc>
              <a:buClr>
                <a:srgbClr val="ED1D13"/>
              </a:buClr>
            </a:pPr>
            <a:r>
              <a:rPr lang="de-DE" sz="2400" dirty="0">
                <a:latin typeface="Roboto Light" panose="02000000000000000000"/>
                <a:ea typeface="Roboto Bold" panose="02000000000000000000" pitchFamily="2" charset="0"/>
              </a:rPr>
              <a:t>Es muss die mögliche Bebaubarkeit nach den Regelungen des Baugesetzbuchs ermittelt werden. </a:t>
            </a:r>
          </a:p>
        </p:txBody>
      </p:sp>
    </p:spTree>
    <p:extLst>
      <p:ext uri="{BB962C8B-B14F-4D97-AF65-F5344CB8AC3E}">
        <p14:creationId xmlns:p14="http://schemas.microsoft.com/office/powerpoint/2010/main" val="3446943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897A0742-58BD-4B01-8A3A-19283A45DADF}"/>
              </a:ext>
            </a:extLst>
          </p:cNvPr>
          <p:cNvSpPr txBox="1"/>
          <p:nvPr/>
        </p:nvSpPr>
        <p:spPr>
          <a:xfrm>
            <a:off x="749406" y="2284184"/>
            <a:ext cx="10786811" cy="2708434"/>
          </a:xfrm>
          <a:prstGeom prst="rect">
            <a:avLst/>
          </a:prstGeom>
          <a:noFill/>
        </p:spPr>
        <p:txBody>
          <a:bodyPr wrap="square" rtlCol="0">
            <a:spAutoFit/>
          </a:bodyPr>
          <a:lstStyle/>
          <a:p>
            <a:pPr>
              <a:spcAft>
                <a:spcPts val="1200"/>
              </a:spcAft>
              <a:buClr>
                <a:srgbClr val="ED1D13"/>
              </a:buClr>
            </a:pPr>
            <a:r>
              <a:rPr lang="de-DE" sz="2000" dirty="0">
                <a:latin typeface="Roboto Light" panose="02000000000000000000"/>
                <a:ea typeface="Roboto Bold" panose="02000000000000000000" pitchFamily="2" charset="0"/>
                <a:cs typeface="Roboto Bold" panose="02000000000000000000" pitchFamily="2" charset="0"/>
              </a:rPr>
              <a:t>Die Städte und Gemeinden schreiben spätestens alle zwei Jahre die Bodenrichtwerte fest.</a:t>
            </a:r>
          </a:p>
          <a:p>
            <a:pPr>
              <a:spcAft>
                <a:spcPts val="1200"/>
              </a:spcAft>
              <a:buClr>
                <a:srgbClr val="ED1D13"/>
              </a:buClr>
            </a:pPr>
            <a:r>
              <a:rPr lang="de-DE" sz="2000" dirty="0">
                <a:latin typeface="Roboto Light" panose="02000000000000000000"/>
                <a:ea typeface="Roboto Bold" panose="02000000000000000000" pitchFamily="2" charset="0"/>
                <a:cs typeface="Roboto Bold" panose="02000000000000000000" pitchFamily="2" charset="0"/>
              </a:rPr>
              <a:t>Über </a:t>
            </a:r>
            <a:r>
              <a:rPr lang="de-DE" sz="2000" dirty="0">
                <a:latin typeface="Roboto Light" panose="02000000000000000000" pitchFamily="2" charset="0"/>
                <a:ea typeface="Roboto Light" panose="02000000000000000000" pitchFamily="2" charset="0"/>
                <a:cs typeface="Roboto Light" panose="02000000000000000000" pitchFamily="2" charset="0"/>
              </a:rPr>
              <a:t>§</a:t>
            </a:r>
            <a:r>
              <a:rPr lang="de-DE" sz="2000" dirty="0">
                <a:latin typeface="Roboto Light" panose="02000000000000000000"/>
                <a:ea typeface="Roboto Bold" panose="02000000000000000000" pitchFamily="2" charset="0"/>
                <a:cs typeface="Roboto Bold" panose="02000000000000000000" pitchFamily="2" charset="0"/>
              </a:rPr>
              <a:t> 179 BewG – dem Ansatz des Bodenrichtwerts – ändert sich der steuerliche Bedarfswert regelmäßig. </a:t>
            </a:r>
          </a:p>
          <a:p>
            <a:pPr>
              <a:spcAft>
                <a:spcPts val="1200"/>
              </a:spcAft>
              <a:buClr>
                <a:srgbClr val="ED1D13"/>
              </a:buClr>
            </a:pPr>
            <a:r>
              <a:rPr lang="de-DE" sz="2000" dirty="0">
                <a:latin typeface="Roboto Light" panose="02000000000000000000"/>
                <a:ea typeface="Roboto Bold" panose="02000000000000000000" pitchFamily="2" charset="0"/>
                <a:cs typeface="Roboto Bold" panose="02000000000000000000" pitchFamily="2" charset="0"/>
              </a:rPr>
              <a:t>Der Gutachtachterausschuss der Landeshauptstadt München veröffentlicht jeweils zum 01.01. eines jeden geraden Jahres, letztmals zum 01.01.2024. Dieser Bodenrichtwert ist festgeschrieben bis zum 31.12.2026.</a:t>
            </a:r>
          </a:p>
          <a:p>
            <a:pPr>
              <a:buClr>
                <a:srgbClr val="ED1D13"/>
              </a:buClr>
            </a:pPr>
            <a:r>
              <a:rPr lang="de-DE" sz="2000" dirty="0">
                <a:latin typeface="Roboto Bold" panose="02000000000000000000" charset="0"/>
                <a:ea typeface="Roboto Bold" panose="02000000000000000000" charset="0"/>
                <a:cs typeface="Roboto Bold" panose="02000000000000000000" charset="0"/>
              </a:rPr>
              <a:t>ABER</a:t>
            </a:r>
            <a:r>
              <a:rPr lang="de-DE" sz="2000" dirty="0">
                <a:latin typeface="Roboto Light" panose="02000000000000000000"/>
                <a:ea typeface="Roboto Bold" panose="02000000000000000000" pitchFamily="2" charset="0"/>
                <a:cs typeface="Roboto Bold" panose="02000000000000000000" pitchFamily="2" charset="0"/>
              </a:rPr>
              <a:t>: Die Bewertung aller vollzogenen Schenkungen bleibt gleich.</a:t>
            </a:r>
          </a:p>
        </p:txBody>
      </p:sp>
      <p:sp>
        <p:nvSpPr>
          <p:cNvPr id="5" name="Textplatzhalter 3">
            <a:extLst>
              <a:ext uri="{FF2B5EF4-FFF2-40B4-BE49-F238E27FC236}">
                <a16:creationId xmlns:a16="http://schemas.microsoft.com/office/drawing/2014/main" id="{84331815-F0B0-494A-867E-97F6A7AFE05A}"/>
              </a:ext>
            </a:extLst>
          </p:cNvPr>
          <p:cNvSpPr txBox="1">
            <a:spLocks/>
          </p:cNvSpPr>
          <p:nvPr/>
        </p:nvSpPr>
        <p:spPr>
          <a:xfrm>
            <a:off x="1553192" y="470427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de-DE" sz="2000" b="0" dirty="0">
              <a:solidFill>
                <a:schemeClr val="tx1"/>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6" name="Textplatzhalter 3">
            <a:extLst>
              <a:ext uri="{FF2B5EF4-FFF2-40B4-BE49-F238E27FC236}">
                <a16:creationId xmlns:a16="http://schemas.microsoft.com/office/drawing/2014/main" id="{2AB83608-E9FF-4D72-B723-9C2B3588AC99}"/>
              </a:ext>
            </a:extLst>
          </p:cNvPr>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c) Bodenrichtwert</a:t>
            </a:r>
          </a:p>
        </p:txBody>
      </p:sp>
      <p:sp>
        <p:nvSpPr>
          <p:cNvPr id="7" name="Textfeld 6">
            <a:extLst>
              <a:ext uri="{FF2B5EF4-FFF2-40B4-BE49-F238E27FC236}">
                <a16:creationId xmlns:a16="http://schemas.microsoft.com/office/drawing/2014/main" id="{10AC4BEA-8C3C-48BA-9735-0C8CD38C54D1}"/>
              </a:ext>
            </a:extLst>
          </p:cNvPr>
          <p:cNvSpPr txBox="1"/>
          <p:nvPr/>
        </p:nvSpPr>
        <p:spPr>
          <a:xfrm>
            <a:off x="748519" y="1003853"/>
            <a:ext cx="9937953" cy="1200329"/>
          </a:xfrm>
          <a:prstGeom prst="rect">
            <a:avLst/>
          </a:prstGeom>
          <a:noFill/>
        </p:spPr>
        <p:txBody>
          <a:bodyPr wrap="square">
            <a:spAutoFit/>
          </a:bodyPr>
          <a:lstStyle/>
          <a:p>
            <a:pPr>
              <a:lnSpc>
                <a:spcPct val="100000"/>
              </a:lnSpc>
            </a:pPr>
            <a:r>
              <a:rPr lang="de-DE" sz="2400" dirty="0">
                <a:solidFill>
                  <a:srgbClr val="537990"/>
                </a:solidFill>
                <a:latin typeface="Roboto Bold" panose="02000000000000000000" pitchFamily="2" charset="0"/>
              </a:rPr>
              <a:t>Der steuerliche Bedarfswert ist zwar durch das Bewertungsgesetz fest vorgeschrieben, aufgrund der dortigen Regelungen ergeben sich aber ständige Erhöhungen. </a:t>
            </a:r>
            <a:endParaRPr lang="de-DE" sz="24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Tree>
    <p:extLst>
      <p:ext uri="{BB962C8B-B14F-4D97-AF65-F5344CB8AC3E}">
        <p14:creationId xmlns:p14="http://schemas.microsoft.com/office/powerpoint/2010/main" val="1086594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a:xfrm>
            <a:off x="1196297" y="1756028"/>
            <a:ext cx="9749921" cy="116151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C82E1E"/>
              </a:buClr>
              <a:buNone/>
            </a:pPr>
            <a:endParaRPr lang="de-DE" sz="2200" dirty="0"/>
          </a:p>
          <a:p>
            <a:pPr marL="0" indent="0">
              <a:buNone/>
            </a:pPr>
            <a:br>
              <a:rPr lang="de-DE" sz="2200" i="1" dirty="0"/>
            </a:br>
            <a:endParaRPr lang="de-DE" sz="2200" i="1" dirty="0"/>
          </a:p>
          <a:p>
            <a:pPr marL="0" indent="0">
              <a:buNone/>
            </a:pPr>
            <a:endParaRPr lang="de-DE" sz="1400" dirty="0"/>
          </a:p>
          <a:p>
            <a:pPr indent="64294">
              <a:spcBef>
                <a:spcPts val="300"/>
              </a:spcBef>
              <a:buClr>
                <a:srgbClr val="C82E1E"/>
              </a:buClr>
              <a:buFont typeface="Wingdings" panose="05000000000000000000" pitchFamily="2" charset="2"/>
              <a:buChar char="Ü"/>
            </a:pPr>
            <a:endParaRPr lang="de-DE" sz="1400" dirty="0"/>
          </a:p>
        </p:txBody>
      </p:sp>
      <p:sp>
        <p:nvSpPr>
          <p:cNvPr id="7" name="Title 1"/>
          <p:cNvSpPr txBox="1">
            <a:spLocks/>
          </p:cNvSpPr>
          <p:nvPr/>
        </p:nvSpPr>
        <p:spPr>
          <a:xfrm>
            <a:off x="677451" y="814575"/>
            <a:ext cx="8722582" cy="1143648"/>
          </a:xfrm>
          <a:prstGeom prst="rect">
            <a:avLst/>
          </a:prstGeom>
        </p:spPr>
        <p:txBody>
          <a:bodyPr vert="horz" lIns="0" tIns="0" rIns="0" bIns="0" anchor="t" anchorCtr="0"/>
          <a:lstStyle>
            <a:lvl1pPr algn="l" defTabSz="914400" rtl="0" eaLnBrk="1" latinLnBrk="0" hangingPunct="1">
              <a:lnSpc>
                <a:spcPts val="6900"/>
              </a:lnSpc>
              <a:spcBef>
                <a:spcPct val="0"/>
              </a:spcBef>
              <a:buNone/>
              <a:defRPr sz="6600" b="1" kern="1200" baseline="0">
                <a:solidFill>
                  <a:schemeClr val="bg1"/>
                </a:solidFill>
                <a:latin typeface="+mn-lt"/>
                <a:ea typeface="+mj-ea"/>
                <a:cs typeface="+mj-cs"/>
              </a:defRPr>
            </a:lvl1pPr>
          </a:lstStyle>
          <a:p>
            <a:r>
              <a:rPr lang="de-DE" sz="4000" dirty="0"/>
              <a:t>Notwendigkeit der Nachbereitung (1/3)</a:t>
            </a:r>
            <a:endParaRPr lang="en-US" sz="4000" dirty="0"/>
          </a:p>
        </p:txBody>
      </p:sp>
      <p:sp>
        <p:nvSpPr>
          <p:cNvPr id="8"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c) Entwicklung der Bodenrichtwerte</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9" name="Textfeld 8"/>
          <p:cNvSpPr txBox="1"/>
          <p:nvPr/>
        </p:nvSpPr>
        <p:spPr>
          <a:xfrm>
            <a:off x="748521" y="1162833"/>
            <a:ext cx="9859618" cy="400110"/>
          </a:xfrm>
          <a:prstGeom prst="rect">
            <a:avLst/>
          </a:prstGeom>
          <a:noFill/>
        </p:spPr>
        <p:txBody>
          <a:bodyPr wrap="square" rtlCol="0">
            <a:spAutoFit/>
          </a:bodyPr>
          <a:lstStyle/>
          <a:p>
            <a:r>
              <a:rPr lang="de-DE" sz="2000" dirty="0">
                <a:latin typeface="Roboto Bold" panose="02000000000000000000" pitchFamily="2" charset="0"/>
                <a:ea typeface="Roboto Bold" panose="02000000000000000000" pitchFamily="2" charset="0"/>
                <a:cs typeface="Roboto Bold" panose="02000000000000000000" pitchFamily="2" charset="0"/>
              </a:rPr>
              <a:t> Am Beispiel Gärtnerplatz:</a:t>
            </a:r>
            <a:endParaRPr lang="de-DE" sz="24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15" name="Rectangle 2"/>
          <p:cNvSpPr txBox="1">
            <a:spLocks noChangeArrowheads="1"/>
          </p:cNvSpPr>
          <p:nvPr/>
        </p:nvSpPr>
        <p:spPr bwMode="auto">
          <a:xfrm>
            <a:off x="1829594" y="1516770"/>
            <a:ext cx="8532812" cy="40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spcBef>
                <a:spcPts val="0"/>
              </a:spcBef>
              <a:spcAft>
                <a:spcPct val="0"/>
              </a:spcAft>
              <a:buClrTx/>
              <a:buSzTx/>
              <a:buFontTx/>
              <a:buNone/>
              <a:tabLst/>
              <a:defRPr/>
            </a:pPr>
            <a:r>
              <a:rPr kumimoji="0" lang="de-DE" altLang="de-DE" sz="2800" b="1" i="0" u="none" strike="noStrike" kern="0" cap="none" spc="0" normalizeH="0" baseline="0" noProof="0" dirty="0">
                <a:ln>
                  <a:noFill/>
                </a:ln>
                <a:solidFill>
                  <a:srgbClr val="000000"/>
                </a:solidFill>
                <a:effectLst/>
                <a:uLnTx/>
                <a:uFillTx/>
                <a:latin typeface="Arial"/>
                <a:ea typeface="+mn-ea"/>
                <a:cs typeface="+mn-cs"/>
              </a:rPr>
              <a:t>	</a:t>
            </a:r>
            <a:r>
              <a:rPr kumimoji="0" lang="de-DE" altLang="de-DE" sz="1800" b="1" i="0" u="none" strike="noStrike" kern="0" cap="none" spc="0" normalizeH="0" baseline="0" noProof="0" dirty="0">
                <a:ln>
                  <a:noFill/>
                </a:ln>
                <a:solidFill>
                  <a:srgbClr val="000000"/>
                </a:solidFill>
                <a:effectLst/>
                <a:uLnTx/>
                <a:uFillTx/>
                <a:latin typeface="Roboto Bold" panose="02000000000000000000" pitchFamily="2" charset="0"/>
                <a:ea typeface="Roboto Bold" panose="02000000000000000000" pitchFamily="2" charset="0"/>
                <a:cs typeface="Roboto Bold" panose="02000000000000000000" pitchFamily="2" charset="0"/>
              </a:rPr>
              <a:t>Jahr			Bodenrichtwert	</a:t>
            </a:r>
            <a:r>
              <a:rPr kumimoji="0" lang="de-DE" altLang="de-DE" sz="1800" b="1" i="0" u="none" strike="noStrike" kern="0" cap="none" spc="0" normalizeH="0" noProof="0" dirty="0">
                <a:ln>
                  <a:noFill/>
                </a:ln>
                <a:solidFill>
                  <a:srgbClr val="000000"/>
                </a:solidFill>
                <a:effectLst/>
                <a:uLnTx/>
                <a:uFillTx/>
                <a:latin typeface="Roboto Bold" panose="02000000000000000000" pitchFamily="2" charset="0"/>
                <a:ea typeface="Roboto Bold" panose="02000000000000000000" pitchFamily="2" charset="0"/>
                <a:cs typeface="Roboto Bold" panose="02000000000000000000" pitchFamily="2" charset="0"/>
              </a:rPr>
              <a:t>   </a:t>
            </a:r>
            <a:endParaRPr kumimoji="0" lang="de-DE" altLang="de-DE" sz="7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spcBef>
                <a:spcPts val="0"/>
              </a:spcBef>
              <a:spcAft>
                <a:spcPct val="0"/>
              </a:spcAft>
              <a:buClrTx/>
              <a:buSzTx/>
              <a:buFontTx/>
              <a:buNone/>
              <a:tabLst/>
              <a:defRPr/>
            </a:pPr>
            <a:r>
              <a:rPr kumimoji="0" lang="de-DE" altLang="de-DE" sz="1600" b="1" i="0" u="none" strike="noStrike" kern="0" cap="none" spc="0" normalizeH="0" baseline="0" noProof="0" dirty="0">
                <a:ln>
                  <a:noFill/>
                </a:ln>
                <a:solidFill>
                  <a:srgbClr val="000000"/>
                </a:solidFill>
                <a:effectLst/>
                <a:uLnTx/>
                <a:uFillTx/>
                <a:latin typeface="Arial"/>
                <a:ea typeface="+mn-ea"/>
                <a:cs typeface="+mn-cs"/>
              </a:rPr>
              <a:t>	</a:t>
            </a: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2006			€   4.200/qm		    </a:t>
            </a:r>
          </a:p>
          <a:p>
            <a:pPr marL="0" marR="0" lvl="0" indent="0" algn="l" defTabSz="914400" rtl="0" eaLnBrk="0" fontAlgn="base" latinLnBrk="0" hangingPunct="0">
              <a:spcBef>
                <a:spcPct val="20000"/>
              </a:spcBef>
              <a:spcAft>
                <a:spcPct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2008			€   5.000/qm		    </a:t>
            </a:r>
          </a:p>
          <a:p>
            <a:pPr marL="0" marR="0" lvl="0" indent="0" algn="l" defTabSz="914400" rtl="0" eaLnBrk="0" fontAlgn="base" latinLnBrk="0" hangingPunct="0">
              <a:spcBef>
                <a:spcPct val="20000"/>
              </a:spcBef>
              <a:spcAft>
                <a:spcPct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2010			€   8.000/qm		    </a:t>
            </a:r>
          </a:p>
          <a:p>
            <a:pPr marL="0" marR="0" lvl="0" indent="0" algn="l" defTabSz="914400" rtl="0" eaLnBrk="0" fontAlgn="base" latinLnBrk="0" hangingPunct="0">
              <a:spcBef>
                <a:spcPct val="20000"/>
              </a:spcBef>
              <a:spcAft>
                <a:spcPct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2012			€ 10.000/qm		    </a:t>
            </a:r>
          </a:p>
          <a:p>
            <a:pPr marL="0" marR="0" lvl="0" indent="0" algn="l" defTabSz="914400" rtl="0" eaLnBrk="0" fontAlgn="base" latinLnBrk="0" hangingPunct="0">
              <a:spcBef>
                <a:spcPct val="20000"/>
              </a:spcBef>
              <a:spcAft>
                <a:spcPct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2014			€ 10.500/qm		    </a:t>
            </a:r>
          </a:p>
          <a:p>
            <a:pPr marL="0" marR="0" lvl="0" indent="0" algn="l" defTabSz="914400" rtl="0" eaLnBrk="0" fontAlgn="base" latinLnBrk="0" hangingPunct="0">
              <a:spcBef>
                <a:spcPct val="20000"/>
              </a:spcBef>
              <a:spcAft>
                <a:spcPct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2016</a:t>
            </a:r>
            <a:r>
              <a:rPr kumimoji="0" lang="de-DE" altLang="de-DE" sz="1800" b="0" i="0" u="none" strike="noStrike" kern="0" cap="none" spc="0" normalizeH="0" baseline="0" noProof="0" dirty="0">
                <a:ln>
                  <a:noFill/>
                </a:ln>
                <a:solidFill>
                  <a:srgbClr val="990E3A"/>
                </a:solidFill>
                <a:effectLst/>
                <a:uLnTx/>
                <a:uFillTx/>
                <a:latin typeface="Roboto Light" panose="02000000000000000000" pitchFamily="2" charset="0"/>
                <a:ea typeface="Roboto Light" panose="02000000000000000000" pitchFamily="2" charset="0"/>
                <a:cs typeface="Roboto Light" panose="02000000000000000000" pitchFamily="2" charset="0"/>
              </a:rPr>
              <a:t>			</a:t>
            </a: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€ 14.500/qm</a:t>
            </a:r>
            <a:r>
              <a:rPr kumimoji="0" lang="de-DE" altLang="de-DE" sz="1800" b="0" i="0" u="none" strike="noStrike" kern="0" cap="none" spc="0" normalizeH="0" baseline="0" noProof="0" dirty="0">
                <a:ln>
                  <a:noFill/>
                </a:ln>
                <a:solidFill>
                  <a:srgbClr val="990E3A"/>
                </a:solidFill>
                <a:effectLst/>
                <a:uLnTx/>
                <a:uFillTx/>
                <a:latin typeface="Roboto Light" panose="02000000000000000000" pitchFamily="2" charset="0"/>
                <a:ea typeface="Roboto Light" panose="02000000000000000000" pitchFamily="2" charset="0"/>
                <a:cs typeface="Roboto Light" panose="02000000000000000000" pitchFamily="2" charset="0"/>
              </a:rPr>
              <a:t>		    </a:t>
            </a:r>
            <a:endPar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0" marR="0" lvl="0" indent="0" algn="l" defTabSz="914400" rtl="0" eaLnBrk="0" fontAlgn="base" latinLnBrk="0" hangingPunct="0">
              <a:spcBef>
                <a:spcPct val="20000"/>
              </a:spcBef>
              <a:spcAft>
                <a:spcPct val="0"/>
              </a:spcAft>
              <a:buClrTx/>
              <a:buSzTx/>
              <a:buFontTx/>
              <a:buNone/>
              <a:tabLst/>
              <a:defRPr/>
            </a:pPr>
            <a:r>
              <a:rPr kumimoji="0" lang="de-DE" altLang="de-DE" sz="1800" b="1" i="0" u="none" strike="noStrike" kern="0" cap="none" spc="0" normalizeH="0" baseline="0" noProof="0" dirty="0">
                <a:ln>
                  <a:noFill/>
                </a:ln>
                <a:solidFill>
                  <a:srgbClr val="990E3A"/>
                </a:solidFill>
                <a:effectLst/>
                <a:uLnTx/>
                <a:uFillTx/>
                <a:latin typeface="Roboto Light" panose="02000000000000000000" pitchFamily="2" charset="0"/>
                <a:ea typeface="Roboto Light" panose="02000000000000000000" pitchFamily="2" charset="0"/>
                <a:cs typeface="Roboto Light" panose="02000000000000000000" pitchFamily="2" charset="0"/>
              </a:rPr>
              <a:t>	</a:t>
            </a:r>
            <a:r>
              <a:rPr kumimoji="0" lang="de-DE" altLang="de-DE" sz="1800" b="1" i="0" u="none" strike="noStrike" kern="0" cap="none" spc="0" normalizeH="0" baseline="0" noProof="0" dirty="0">
                <a:ln>
                  <a:noFill/>
                </a:ln>
                <a:solidFill>
                  <a:srgbClr val="000000"/>
                </a:solidFill>
                <a:effectLst/>
                <a:uLnTx/>
                <a:uFillTx/>
                <a:latin typeface="Roboto Bold" panose="02000000000000000000" pitchFamily="2" charset="0"/>
                <a:ea typeface="Roboto Bold" panose="02000000000000000000" pitchFamily="2" charset="0"/>
                <a:cs typeface="Roboto Bold" panose="02000000000000000000" pitchFamily="2" charset="0"/>
              </a:rPr>
              <a:t>2018</a:t>
            </a:r>
            <a:r>
              <a:rPr kumimoji="0" lang="de-DE" altLang="de-DE" sz="1800" b="1" i="0" u="none" strike="noStrike" kern="0" cap="none" spc="0" normalizeH="0" baseline="0" noProof="0" dirty="0">
                <a:ln>
                  <a:noFill/>
                </a:ln>
                <a:solidFill>
                  <a:srgbClr val="990E3A"/>
                </a:solidFill>
                <a:effectLst/>
                <a:uLnTx/>
                <a:uFillTx/>
                <a:latin typeface="Roboto Bold" panose="02000000000000000000" pitchFamily="2" charset="0"/>
                <a:ea typeface="Roboto Bold" panose="02000000000000000000" pitchFamily="2" charset="0"/>
                <a:cs typeface="Roboto Bold" panose="02000000000000000000" pitchFamily="2" charset="0"/>
              </a:rPr>
              <a:t>			</a:t>
            </a:r>
            <a:r>
              <a:rPr kumimoji="0" lang="de-DE" altLang="de-DE" sz="1800" b="1" i="0" u="none" strike="noStrike" kern="0" cap="none" spc="0" normalizeH="0" baseline="0" noProof="0" dirty="0">
                <a:ln>
                  <a:noFill/>
                </a:ln>
                <a:solidFill>
                  <a:srgbClr val="000000"/>
                </a:solidFill>
                <a:effectLst/>
                <a:uLnTx/>
                <a:uFillTx/>
                <a:latin typeface="Roboto Bold" panose="02000000000000000000" pitchFamily="2" charset="0"/>
                <a:ea typeface="Roboto Bold" panose="02000000000000000000" pitchFamily="2" charset="0"/>
                <a:cs typeface="Roboto Bold" panose="02000000000000000000" pitchFamily="2" charset="0"/>
              </a:rPr>
              <a:t>€ 19.000/qm</a:t>
            </a:r>
            <a:r>
              <a:rPr kumimoji="0" lang="de-DE" altLang="de-DE" sz="1800" b="1" i="0" u="none" strike="noStrike" kern="0" cap="none" spc="0" normalizeH="0" baseline="0" noProof="0" dirty="0">
                <a:ln>
                  <a:noFill/>
                </a:ln>
                <a:solidFill>
                  <a:srgbClr val="990E3A"/>
                </a:solidFill>
                <a:effectLst/>
                <a:uLnTx/>
                <a:uFillTx/>
                <a:latin typeface="Roboto Bold" panose="02000000000000000000" pitchFamily="2" charset="0"/>
                <a:ea typeface="Roboto Bold" panose="02000000000000000000" pitchFamily="2" charset="0"/>
                <a:cs typeface="Roboto Bold" panose="02000000000000000000" pitchFamily="2" charset="0"/>
              </a:rPr>
              <a:t>		    </a:t>
            </a:r>
            <a:endParaRPr kumimoji="0" lang="de-DE" altLang="de-DE" sz="1800" b="1" i="0" u="none" strike="noStrike" kern="0" cap="none" spc="0" normalizeH="0" baseline="0" noProof="0" dirty="0">
              <a:ln>
                <a:noFill/>
              </a:ln>
              <a:solidFill>
                <a:srgbClr val="000000"/>
              </a:solidFill>
              <a:effectLst/>
              <a:uLnTx/>
              <a:uFillTx/>
              <a:latin typeface="Roboto Bold" panose="02000000000000000000" pitchFamily="2" charset="0"/>
              <a:ea typeface="Roboto Bold" panose="02000000000000000000" pitchFamily="2" charset="0"/>
              <a:cs typeface="Roboto Bold" panose="02000000000000000000" pitchFamily="2" charset="0"/>
            </a:endParaRPr>
          </a:p>
          <a:p>
            <a:pPr marL="0" marR="0" lvl="0" indent="0" algn="l" defTabSz="914400" rtl="0" eaLnBrk="0" fontAlgn="base" latinLnBrk="0" hangingPunct="0">
              <a:spcBef>
                <a:spcPct val="20000"/>
              </a:spcBef>
              <a:spcAft>
                <a:spcPct val="0"/>
              </a:spcAft>
              <a:buClrTx/>
              <a:buSzTx/>
              <a:buFontTx/>
              <a:buNone/>
              <a:tabLst/>
              <a:defRPr/>
            </a:pPr>
            <a:r>
              <a:rPr lang="de-DE" altLang="de-DE" sz="1800" kern="0" dirty="0">
                <a:solidFill>
                  <a:srgbClr val="000000"/>
                </a:solidFill>
                <a:latin typeface="Roboto Bold" panose="02000000000000000000" pitchFamily="2" charset="0"/>
                <a:ea typeface="Roboto Bold" panose="02000000000000000000" pitchFamily="2" charset="0"/>
                <a:cs typeface="Roboto Bold" panose="02000000000000000000" pitchFamily="2" charset="0"/>
              </a:rPr>
              <a:t>	</a:t>
            </a:r>
            <a:r>
              <a:rPr lang="de-DE" altLang="de-DE" sz="1800" kern="0" dirty="0">
                <a:solidFill>
                  <a:srgbClr val="FF0000"/>
                </a:solidFill>
                <a:latin typeface="Roboto Bold" panose="02000000000000000000" pitchFamily="2" charset="0"/>
                <a:ea typeface="Roboto Bold" panose="02000000000000000000" pitchFamily="2" charset="0"/>
                <a:cs typeface="Roboto Bold" panose="02000000000000000000" pitchFamily="2" charset="0"/>
              </a:rPr>
              <a:t>2020			€ 20.000/qm	 	    </a:t>
            </a:r>
          </a:p>
          <a:p>
            <a:pPr marL="0" lvl="0" indent="0">
              <a:buNone/>
              <a:defRPr/>
            </a:pPr>
            <a:r>
              <a:rPr lang="de-DE" altLang="de-DE" sz="1800" kern="0" dirty="0">
                <a:solidFill>
                  <a:srgbClr val="000000"/>
                </a:solidFill>
                <a:latin typeface="Roboto Bold" panose="02000000000000000000" pitchFamily="2" charset="0"/>
                <a:ea typeface="Roboto Bold" panose="02000000000000000000" pitchFamily="2" charset="0"/>
                <a:cs typeface="Roboto Bold" panose="02000000000000000000" pitchFamily="2" charset="0"/>
              </a:rPr>
              <a:t>	</a:t>
            </a:r>
            <a:r>
              <a:rPr lang="de-DE" altLang="de-DE" sz="1800" kern="0" dirty="0">
                <a:solidFill>
                  <a:srgbClr val="FF0000"/>
                </a:solidFill>
                <a:latin typeface="Roboto Bold" panose="02000000000000000000" pitchFamily="2" charset="0"/>
                <a:ea typeface="Roboto Bold" panose="02000000000000000000" pitchFamily="2" charset="0"/>
                <a:cs typeface="Roboto Bold" panose="02000000000000000000" pitchFamily="2" charset="0"/>
              </a:rPr>
              <a:t>2022 			€ 22.000/qm</a:t>
            </a:r>
          </a:p>
          <a:p>
            <a:pPr marL="0" lvl="0" indent="0">
              <a:buNone/>
              <a:defRPr/>
            </a:pPr>
            <a:r>
              <a:rPr lang="de-DE" altLang="de-DE" sz="1800" kern="0" dirty="0">
                <a:solidFill>
                  <a:srgbClr val="FF0000"/>
                </a:solidFill>
                <a:latin typeface="Roboto Bold" panose="02000000000000000000" pitchFamily="2" charset="0"/>
                <a:ea typeface="Roboto Bold" panose="02000000000000000000" pitchFamily="2" charset="0"/>
                <a:cs typeface="Roboto Bold" panose="02000000000000000000" pitchFamily="2" charset="0"/>
              </a:rPr>
              <a:t>	2024			€ 22.900/qm	</a:t>
            </a:r>
            <a:r>
              <a:rPr kumimoji="0" lang="de-DE" altLang="de-DE" sz="1800" b="0" i="0" u="none" strike="noStrike" kern="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92993869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33021"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 Überlegungen vor der lebzeitigen Immobilienübergabe</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33021" y="1190532"/>
            <a:ext cx="10311350" cy="2750112"/>
          </a:xfrm>
          <a:prstGeom prst="rect">
            <a:avLst/>
          </a:prstGeom>
          <a:noFill/>
        </p:spPr>
        <p:txBody>
          <a:bodyPr wrap="square" rtlCol="0">
            <a:spAutoFit/>
          </a:bodyPr>
          <a:lstStyle/>
          <a:p>
            <a:pPr>
              <a:lnSpc>
                <a:spcPts val="3500"/>
              </a:lnSpc>
              <a:buClr>
                <a:srgbClr val="ED1D13"/>
              </a:buClr>
            </a:pPr>
            <a:r>
              <a:rPr lang="de-DE" sz="2400" dirty="0">
                <a:latin typeface="Roboto Light" panose="02000000000000000000" pitchFamily="2" charset="0"/>
                <a:ea typeface="Roboto Light" panose="02000000000000000000" pitchFamily="2" charset="0"/>
                <a:cs typeface="Roboto Bold" panose="02000000000000000000" charset="0"/>
              </a:rPr>
              <a:t>Vor den Überlegungen, wie man eine optimale </a:t>
            </a:r>
            <a:br>
              <a:rPr lang="de-DE" sz="2400" dirty="0">
                <a:latin typeface="Roboto Light" panose="02000000000000000000" pitchFamily="2" charset="0"/>
                <a:ea typeface="Roboto Light" panose="02000000000000000000" pitchFamily="2" charset="0"/>
                <a:cs typeface="Roboto Bold" panose="02000000000000000000" charset="0"/>
              </a:rPr>
            </a:br>
            <a:r>
              <a:rPr lang="de-DE" sz="2400" dirty="0">
                <a:latin typeface="Roboto Light" panose="02000000000000000000" pitchFamily="2" charset="0"/>
                <a:ea typeface="Roboto Light" panose="02000000000000000000" pitchFamily="2" charset="0"/>
                <a:cs typeface="Roboto Bold" panose="02000000000000000000" charset="0"/>
              </a:rPr>
              <a:t>Immobilienverteilung/-übertragung vorbereitet, sollte eine</a:t>
            </a:r>
            <a:br>
              <a:rPr lang="de-DE" sz="2400" dirty="0">
                <a:latin typeface="Roboto Light" panose="02000000000000000000" pitchFamily="2" charset="0"/>
                <a:ea typeface="Roboto Light" panose="02000000000000000000" pitchFamily="2" charset="0"/>
                <a:cs typeface="Roboto Bold" panose="02000000000000000000" charset="0"/>
              </a:rPr>
            </a:br>
            <a:endParaRPr lang="de-DE" sz="2400" dirty="0">
              <a:latin typeface="Roboto Light" panose="02000000000000000000" pitchFamily="2" charset="0"/>
              <a:ea typeface="Roboto Light" panose="02000000000000000000" pitchFamily="2" charset="0"/>
              <a:cs typeface="Roboto Bold" panose="02000000000000000000" charset="0"/>
            </a:endParaRPr>
          </a:p>
          <a:p>
            <a:pPr algn="ctr">
              <a:lnSpc>
                <a:spcPts val="3500"/>
              </a:lnSpc>
              <a:buClr>
                <a:srgbClr val="ED1D13"/>
              </a:buClr>
            </a:pPr>
            <a:r>
              <a:rPr lang="de-DE" sz="2400" dirty="0">
                <a:latin typeface="Roboto Bold" panose="02000000000000000000" charset="0"/>
                <a:ea typeface="Roboto Bold" panose="02000000000000000000" charset="0"/>
                <a:cs typeface="Roboto Bold" panose="02000000000000000000" charset="0"/>
              </a:rPr>
              <a:t>Vermögensaufstellung</a:t>
            </a:r>
          </a:p>
          <a:p>
            <a:pPr>
              <a:lnSpc>
                <a:spcPts val="3500"/>
              </a:lnSpc>
              <a:buClr>
                <a:srgbClr val="ED1D13"/>
              </a:buClr>
            </a:pPr>
            <a:endParaRPr lang="de-DE" sz="2400" dirty="0">
              <a:latin typeface="Roboto Light" panose="02000000000000000000" pitchFamily="2" charset="0"/>
              <a:ea typeface="Roboto Light" panose="02000000000000000000" pitchFamily="2" charset="0"/>
              <a:cs typeface="Roboto Bold" panose="02000000000000000000" charset="0"/>
            </a:endParaRPr>
          </a:p>
          <a:p>
            <a:pPr>
              <a:lnSpc>
                <a:spcPts val="3500"/>
              </a:lnSpc>
              <a:buClr>
                <a:srgbClr val="ED1D13"/>
              </a:buClr>
            </a:pPr>
            <a:r>
              <a:rPr lang="de-DE" sz="2400" dirty="0">
                <a:latin typeface="Roboto Light" panose="02000000000000000000" pitchFamily="2" charset="0"/>
                <a:ea typeface="Roboto Light" panose="02000000000000000000" pitchFamily="2" charset="0"/>
                <a:cs typeface="Roboto Bold" panose="02000000000000000000" charset="0"/>
              </a:rPr>
              <a:t>erstellt werden.</a:t>
            </a:r>
            <a:endParaRPr lang="de-DE" sz="28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303952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a:xfrm>
            <a:off x="1196297" y="1756028"/>
            <a:ext cx="9749921" cy="116151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C82E1E"/>
              </a:buClr>
              <a:buNone/>
            </a:pPr>
            <a:endParaRPr lang="de-DE" sz="2200" dirty="0"/>
          </a:p>
          <a:p>
            <a:pPr marL="0" indent="0">
              <a:buNone/>
            </a:pPr>
            <a:br>
              <a:rPr lang="de-DE" sz="2200" i="1" dirty="0"/>
            </a:br>
            <a:endParaRPr lang="de-DE" sz="2200" i="1" dirty="0"/>
          </a:p>
          <a:p>
            <a:pPr marL="0" indent="0">
              <a:buNone/>
            </a:pPr>
            <a:endParaRPr lang="de-DE" sz="1400" dirty="0"/>
          </a:p>
          <a:p>
            <a:pPr indent="64294">
              <a:spcBef>
                <a:spcPts val="300"/>
              </a:spcBef>
              <a:buClr>
                <a:srgbClr val="C82E1E"/>
              </a:buClr>
              <a:buFont typeface="Wingdings" panose="05000000000000000000" pitchFamily="2" charset="2"/>
              <a:buChar char="Ü"/>
            </a:pPr>
            <a:endParaRPr lang="de-DE" sz="1400" dirty="0"/>
          </a:p>
        </p:txBody>
      </p:sp>
      <p:sp>
        <p:nvSpPr>
          <p:cNvPr id="7" name="Title 1"/>
          <p:cNvSpPr txBox="1">
            <a:spLocks/>
          </p:cNvSpPr>
          <p:nvPr/>
        </p:nvSpPr>
        <p:spPr>
          <a:xfrm>
            <a:off x="677451" y="814575"/>
            <a:ext cx="8722582" cy="1143648"/>
          </a:xfrm>
          <a:prstGeom prst="rect">
            <a:avLst/>
          </a:prstGeom>
        </p:spPr>
        <p:txBody>
          <a:bodyPr vert="horz" lIns="0" tIns="0" rIns="0" bIns="0" anchor="t" anchorCtr="0"/>
          <a:lstStyle>
            <a:lvl1pPr algn="l" defTabSz="914400" rtl="0" eaLnBrk="1" latinLnBrk="0" hangingPunct="1">
              <a:lnSpc>
                <a:spcPts val="6900"/>
              </a:lnSpc>
              <a:spcBef>
                <a:spcPct val="0"/>
              </a:spcBef>
              <a:buNone/>
              <a:defRPr sz="6600" b="1" kern="1200" baseline="0">
                <a:solidFill>
                  <a:schemeClr val="bg1"/>
                </a:solidFill>
                <a:latin typeface="+mn-lt"/>
                <a:ea typeface="+mj-ea"/>
                <a:cs typeface="+mj-cs"/>
              </a:defRPr>
            </a:lvl1pPr>
          </a:lstStyle>
          <a:p>
            <a:r>
              <a:rPr lang="de-DE" sz="4000" dirty="0"/>
              <a:t>Notwendigkeit der Nachbereitung (1/3)</a:t>
            </a:r>
            <a:endParaRPr lang="en-US" sz="4000" dirty="0"/>
          </a:p>
        </p:txBody>
      </p:sp>
      <p:sp>
        <p:nvSpPr>
          <p:cNvPr id="8"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c) Entwicklung der Bodenrichtwerte</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9" name="Textfeld 8"/>
          <p:cNvSpPr txBox="1"/>
          <p:nvPr/>
        </p:nvSpPr>
        <p:spPr>
          <a:xfrm>
            <a:off x="748521" y="1162833"/>
            <a:ext cx="9859618" cy="400110"/>
          </a:xfrm>
          <a:prstGeom prst="rect">
            <a:avLst/>
          </a:prstGeom>
          <a:noFill/>
        </p:spPr>
        <p:txBody>
          <a:bodyPr wrap="square" rtlCol="0">
            <a:spAutoFit/>
          </a:bodyPr>
          <a:lstStyle/>
          <a:p>
            <a:r>
              <a:rPr lang="de-DE" sz="2000" dirty="0">
                <a:latin typeface="Roboto Bold" panose="02000000000000000000" pitchFamily="2" charset="0"/>
                <a:ea typeface="Roboto Bold" panose="02000000000000000000" pitchFamily="2" charset="0"/>
                <a:cs typeface="Roboto Bold" panose="02000000000000000000" pitchFamily="2" charset="0"/>
              </a:rPr>
              <a:t> Am Beispiel </a:t>
            </a:r>
            <a:r>
              <a:rPr lang="de-DE" sz="2000" dirty="0" err="1">
                <a:latin typeface="Roboto Bold" panose="02000000000000000000" pitchFamily="2" charset="0"/>
                <a:ea typeface="Roboto Bold" panose="02000000000000000000" pitchFamily="2" charset="0"/>
                <a:cs typeface="Roboto Bold" panose="02000000000000000000" pitchFamily="2" charset="0"/>
              </a:rPr>
              <a:t>Traubingerstraße</a:t>
            </a:r>
            <a:r>
              <a:rPr lang="de-DE" sz="2000" dirty="0">
                <a:latin typeface="Roboto Bold" panose="02000000000000000000" pitchFamily="2" charset="0"/>
                <a:ea typeface="Roboto Bold" panose="02000000000000000000" pitchFamily="2" charset="0"/>
                <a:cs typeface="Roboto Bold" panose="02000000000000000000" pitchFamily="2" charset="0"/>
              </a:rPr>
              <a:t> (Obersendling):</a:t>
            </a:r>
            <a:endParaRPr lang="de-DE" sz="24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16" name="Rectangle 2"/>
          <p:cNvSpPr txBox="1">
            <a:spLocks noChangeArrowheads="1"/>
          </p:cNvSpPr>
          <p:nvPr/>
        </p:nvSpPr>
        <p:spPr bwMode="auto">
          <a:xfrm>
            <a:off x="1829594" y="1524390"/>
            <a:ext cx="8274050" cy="3893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2400" b="1" i="0" u="none" strike="noStrike" kern="0" cap="none" spc="0" normalizeH="0" baseline="0" noProof="0" dirty="0">
                <a:ln>
                  <a:noFill/>
                </a:ln>
                <a:solidFill>
                  <a:srgbClr val="000000"/>
                </a:solidFill>
                <a:effectLst/>
                <a:uLnTx/>
                <a:uFillTx/>
                <a:latin typeface="Arial"/>
                <a:ea typeface="+mn-ea"/>
                <a:cs typeface="+mn-cs"/>
              </a:rPr>
              <a:t>	</a:t>
            </a:r>
            <a:r>
              <a:rPr kumimoji="0" lang="de-DE" altLang="de-DE" sz="1800" b="1" i="0" u="none" strike="noStrike" kern="0" cap="none" spc="0" normalizeH="0" baseline="0" noProof="0" dirty="0">
                <a:ln>
                  <a:noFill/>
                </a:ln>
                <a:solidFill>
                  <a:srgbClr val="000000"/>
                </a:solidFill>
                <a:effectLst/>
                <a:uLnTx/>
                <a:uFillTx/>
                <a:latin typeface="Roboto Bold" panose="02000000000000000000" pitchFamily="2" charset="0"/>
                <a:ea typeface="Roboto Bold" panose="02000000000000000000" pitchFamily="2" charset="0"/>
                <a:cs typeface="Roboto Bold" panose="02000000000000000000" pitchFamily="2" charset="0"/>
              </a:rPr>
              <a:t>Jahr			Bodenrichtwert</a:t>
            </a:r>
            <a:r>
              <a:rPr lang="de-DE" altLang="de-DE" sz="1800" b="1" kern="0" dirty="0">
                <a:solidFill>
                  <a:srgbClr val="000000"/>
                </a:solidFill>
                <a:latin typeface="Roboto Bold" panose="02000000000000000000" pitchFamily="2" charset="0"/>
                <a:ea typeface="Roboto Bold" panose="02000000000000000000" pitchFamily="2" charset="0"/>
                <a:cs typeface="Roboto Bold" panose="02000000000000000000" pitchFamily="2" charset="0"/>
              </a:rPr>
              <a:t>	 </a:t>
            </a:r>
            <a:endParaRPr kumimoji="0" lang="de-DE" altLang="de-DE" sz="1800" b="1" i="0" u="none" strike="noStrike" kern="0" cap="none" spc="0" normalizeH="0" baseline="0" noProof="0" dirty="0">
              <a:ln>
                <a:noFill/>
              </a:ln>
              <a:solidFill>
                <a:srgbClr val="000000"/>
              </a:solidFill>
              <a:effectLst/>
              <a:uLnTx/>
              <a:uFillTx/>
              <a:latin typeface="Roboto Bold" panose="02000000000000000000" pitchFamily="2" charset="0"/>
              <a:ea typeface="Roboto Bold" panose="02000000000000000000" pitchFamily="2" charset="0"/>
              <a:cs typeface="Roboto Bold" panose="02000000000000000000" pitchFamily="2"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600" b="0" i="0" u="none" strike="noStrike" kern="0" cap="none" spc="0" normalizeH="0" baseline="0" noProof="0" dirty="0">
                <a:ln>
                  <a:noFill/>
                </a:ln>
                <a:solidFill>
                  <a:srgbClr val="000000"/>
                </a:solidFill>
                <a:effectLst/>
                <a:uLnTx/>
                <a:uFillTx/>
                <a:latin typeface="Arial"/>
                <a:ea typeface="+mn-ea"/>
                <a:cs typeface="+mn-cs"/>
              </a:rPr>
              <a:t>	</a:t>
            </a: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2006			€    750/qm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2008			€    800/qm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2010			€    900/qm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800" b="1"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a:t>
            </a: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2012			€ 1.150/qm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2014			€ 1.400/qm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2016			€ 2.000/qm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600" b="1" i="0" u="none" strike="noStrike" kern="0" cap="none" spc="0" normalizeH="0" baseline="0" noProof="0" dirty="0">
                <a:ln>
                  <a:noFill/>
                </a:ln>
                <a:solidFill>
                  <a:srgbClr val="000000"/>
                </a:solidFill>
                <a:effectLst/>
                <a:uLnTx/>
                <a:uFillTx/>
                <a:latin typeface="Arial"/>
                <a:ea typeface="+mn-ea"/>
                <a:cs typeface="+mn-cs"/>
              </a:rPr>
              <a:t>	</a:t>
            </a:r>
            <a:r>
              <a:rPr lang="de-DE" altLang="de-DE" sz="1800" b="1" kern="0" dirty="0">
                <a:solidFill>
                  <a:srgbClr val="000000"/>
                </a:solidFill>
                <a:latin typeface="Roboto Bold" panose="02000000000000000000" pitchFamily="2" charset="0"/>
                <a:ea typeface="Roboto Bold" panose="02000000000000000000" pitchFamily="2" charset="0"/>
                <a:cs typeface="Roboto Bold" panose="02000000000000000000" pitchFamily="2" charset="0"/>
              </a:rPr>
              <a:t>2018			€ 2.400/qm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800" i="0" u="none" strike="noStrike" kern="0" cap="none" spc="0" normalizeH="0" baseline="0" noProof="0" dirty="0">
                <a:ln>
                  <a:noFill/>
                </a:ln>
                <a:solidFill>
                  <a:srgbClr val="000000"/>
                </a:solidFill>
                <a:effectLst/>
                <a:uLnTx/>
                <a:uFillTx/>
                <a:latin typeface="Roboto Bold" panose="02000000000000000000" pitchFamily="2" charset="0"/>
                <a:ea typeface="Roboto Bold" panose="02000000000000000000" pitchFamily="2" charset="0"/>
                <a:cs typeface="Roboto Bold" panose="02000000000000000000" pitchFamily="2" charset="0"/>
              </a:rPr>
              <a:t>	</a:t>
            </a:r>
            <a:r>
              <a:rPr kumimoji="0" lang="de-DE" altLang="de-DE" sz="1800" i="0" u="none" strike="noStrike" kern="0" cap="none" spc="0" normalizeH="0" baseline="0" noProof="0" dirty="0">
                <a:ln>
                  <a:noFill/>
                </a:ln>
                <a:solidFill>
                  <a:srgbClr val="FF0000"/>
                </a:solidFill>
                <a:effectLst/>
                <a:uLnTx/>
                <a:uFillTx/>
                <a:latin typeface="Roboto Bold" panose="02000000000000000000" pitchFamily="2" charset="0"/>
                <a:ea typeface="Roboto Bold" panose="02000000000000000000" pitchFamily="2" charset="0"/>
                <a:cs typeface="Roboto Bold" panose="02000000000000000000" pitchFamily="2" charset="0"/>
              </a:rPr>
              <a:t>2020			€ </a:t>
            </a:r>
            <a:r>
              <a:rPr lang="de-DE" altLang="de-DE" sz="1800" kern="0" dirty="0">
                <a:solidFill>
                  <a:srgbClr val="FF0000"/>
                </a:solidFill>
                <a:latin typeface="Roboto Bold" panose="02000000000000000000" pitchFamily="2" charset="0"/>
                <a:ea typeface="Roboto Bold" panose="02000000000000000000" pitchFamily="2" charset="0"/>
                <a:cs typeface="Roboto Bold" panose="02000000000000000000" pitchFamily="2" charset="0"/>
              </a:rPr>
              <a:t>2.650/qm		   </a:t>
            </a:r>
          </a:p>
          <a:p>
            <a:pPr marL="0" lvl="0" indent="0">
              <a:buNone/>
              <a:defRPr/>
            </a:pPr>
            <a:r>
              <a:rPr lang="de-DE" altLang="de-DE" sz="1800" kern="0" dirty="0">
                <a:solidFill>
                  <a:srgbClr val="FF0000"/>
                </a:solidFill>
                <a:latin typeface="Roboto Bold" panose="02000000000000000000" pitchFamily="2" charset="0"/>
                <a:ea typeface="Roboto Bold" panose="02000000000000000000" pitchFamily="2" charset="0"/>
                <a:cs typeface="Roboto Bold" panose="02000000000000000000" pitchFamily="2" charset="0"/>
              </a:rPr>
              <a:t>	2022			€ 3.200/qm</a:t>
            </a:r>
          </a:p>
          <a:p>
            <a:pPr marL="0" lvl="0" indent="0">
              <a:buNone/>
              <a:defRPr/>
            </a:pPr>
            <a:r>
              <a:rPr kumimoji="0" lang="de-DE" altLang="de-DE" sz="1800" i="0" u="none" strike="noStrike" kern="0" cap="none" spc="0" normalizeH="0" baseline="0" noProof="0" dirty="0">
                <a:ln>
                  <a:noFill/>
                </a:ln>
                <a:solidFill>
                  <a:srgbClr val="FF0000"/>
                </a:solidFill>
                <a:effectLst/>
                <a:uLnTx/>
                <a:uFillTx/>
                <a:latin typeface="Roboto Bold" panose="02000000000000000000" pitchFamily="2" charset="0"/>
                <a:ea typeface="Roboto Bold" panose="02000000000000000000" pitchFamily="2" charset="0"/>
                <a:cs typeface="Roboto Bold" panose="02000000000000000000" pitchFamily="2" charset="0"/>
              </a:rPr>
              <a:t>	2024			€ 2.800/qm</a:t>
            </a:r>
          </a:p>
        </p:txBody>
      </p:sp>
    </p:spTree>
    <p:extLst>
      <p:ext uri="{BB962C8B-B14F-4D97-AF65-F5344CB8AC3E}">
        <p14:creationId xmlns:p14="http://schemas.microsoft.com/office/powerpoint/2010/main" val="310002121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a:xfrm>
            <a:off x="1196297" y="1756028"/>
            <a:ext cx="9749921" cy="116151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C82E1E"/>
              </a:buClr>
              <a:buNone/>
            </a:pPr>
            <a:endParaRPr lang="de-DE" sz="2200" dirty="0"/>
          </a:p>
          <a:p>
            <a:pPr marL="0" indent="0">
              <a:buNone/>
            </a:pPr>
            <a:br>
              <a:rPr lang="de-DE" sz="2200" i="1" dirty="0"/>
            </a:br>
            <a:endParaRPr lang="de-DE" sz="2200" i="1" dirty="0"/>
          </a:p>
          <a:p>
            <a:pPr marL="0" indent="0">
              <a:buNone/>
            </a:pPr>
            <a:endParaRPr lang="de-DE" sz="1400" dirty="0"/>
          </a:p>
          <a:p>
            <a:pPr indent="64294">
              <a:spcBef>
                <a:spcPts val="300"/>
              </a:spcBef>
              <a:buClr>
                <a:srgbClr val="C82E1E"/>
              </a:buClr>
              <a:buFont typeface="Wingdings" panose="05000000000000000000" pitchFamily="2" charset="2"/>
              <a:buChar char="Ü"/>
            </a:pPr>
            <a:endParaRPr lang="de-DE" sz="1400" dirty="0"/>
          </a:p>
        </p:txBody>
      </p:sp>
      <p:sp>
        <p:nvSpPr>
          <p:cNvPr id="7" name="Title 1"/>
          <p:cNvSpPr txBox="1">
            <a:spLocks/>
          </p:cNvSpPr>
          <p:nvPr/>
        </p:nvSpPr>
        <p:spPr>
          <a:xfrm>
            <a:off x="677451" y="814575"/>
            <a:ext cx="8722582" cy="1143648"/>
          </a:xfrm>
          <a:prstGeom prst="rect">
            <a:avLst/>
          </a:prstGeom>
        </p:spPr>
        <p:txBody>
          <a:bodyPr vert="horz" lIns="0" tIns="0" rIns="0" bIns="0" anchor="t" anchorCtr="0"/>
          <a:lstStyle>
            <a:lvl1pPr algn="l" defTabSz="914400" rtl="0" eaLnBrk="1" latinLnBrk="0" hangingPunct="1">
              <a:lnSpc>
                <a:spcPts val="6900"/>
              </a:lnSpc>
              <a:spcBef>
                <a:spcPct val="0"/>
              </a:spcBef>
              <a:buNone/>
              <a:defRPr sz="6600" b="1" kern="1200" baseline="0">
                <a:solidFill>
                  <a:schemeClr val="bg1"/>
                </a:solidFill>
                <a:latin typeface="+mn-lt"/>
                <a:ea typeface="+mj-ea"/>
                <a:cs typeface="+mj-cs"/>
              </a:defRPr>
            </a:lvl1pPr>
          </a:lstStyle>
          <a:p>
            <a:r>
              <a:rPr lang="de-DE" sz="4000" dirty="0"/>
              <a:t>Notwendigkeit der Nachbereitung (1/3)</a:t>
            </a:r>
            <a:endParaRPr lang="en-US" sz="4000" dirty="0"/>
          </a:p>
        </p:txBody>
      </p:sp>
      <p:sp>
        <p:nvSpPr>
          <p:cNvPr id="8"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c) Entwicklung der Bodenrichtwerte </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9" name="Textfeld 8"/>
          <p:cNvSpPr txBox="1"/>
          <p:nvPr/>
        </p:nvSpPr>
        <p:spPr>
          <a:xfrm>
            <a:off x="748521" y="1162833"/>
            <a:ext cx="9859618" cy="400110"/>
          </a:xfrm>
          <a:prstGeom prst="rect">
            <a:avLst/>
          </a:prstGeom>
          <a:noFill/>
        </p:spPr>
        <p:txBody>
          <a:bodyPr wrap="square" rtlCol="0">
            <a:spAutoFit/>
          </a:bodyPr>
          <a:lstStyle/>
          <a:p>
            <a:r>
              <a:rPr lang="de-DE" sz="2000" dirty="0">
                <a:latin typeface="Roboto Bold" panose="02000000000000000000" pitchFamily="2" charset="0"/>
                <a:ea typeface="Roboto Bold" panose="02000000000000000000" pitchFamily="2" charset="0"/>
                <a:cs typeface="Roboto Bold" panose="02000000000000000000" pitchFamily="2" charset="0"/>
              </a:rPr>
              <a:t> Am Beispiel Bad </a:t>
            </a:r>
            <a:r>
              <a:rPr lang="de-DE" sz="2000" dirty="0" err="1">
                <a:latin typeface="Roboto Bold" panose="02000000000000000000" pitchFamily="2" charset="0"/>
                <a:ea typeface="Roboto Bold" panose="02000000000000000000" pitchFamily="2" charset="0"/>
                <a:cs typeface="Roboto Bold" panose="02000000000000000000" pitchFamily="2" charset="0"/>
              </a:rPr>
              <a:t>Kreutherstraße</a:t>
            </a:r>
            <a:r>
              <a:rPr lang="de-DE" sz="2000" dirty="0">
                <a:latin typeface="Roboto Bold" panose="02000000000000000000" pitchFamily="2" charset="0"/>
                <a:ea typeface="Roboto Bold" panose="02000000000000000000" pitchFamily="2" charset="0"/>
                <a:cs typeface="Roboto Bold" panose="02000000000000000000" pitchFamily="2" charset="0"/>
              </a:rPr>
              <a:t> (Berg a. </a:t>
            </a:r>
            <a:r>
              <a:rPr lang="de-DE" sz="2000" dirty="0" err="1">
                <a:latin typeface="Roboto Bold" panose="02000000000000000000" pitchFamily="2" charset="0"/>
                <a:ea typeface="Roboto Bold" panose="02000000000000000000" pitchFamily="2" charset="0"/>
                <a:cs typeface="Roboto Bold" panose="02000000000000000000" pitchFamily="2" charset="0"/>
              </a:rPr>
              <a:t>Laim</a:t>
            </a:r>
            <a:r>
              <a:rPr lang="de-DE" sz="2000" dirty="0">
                <a:latin typeface="Roboto Bold" panose="02000000000000000000" pitchFamily="2" charset="0"/>
                <a:ea typeface="Roboto Bold" panose="02000000000000000000" pitchFamily="2" charset="0"/>
                <a:cs typeface="Roboto Bold" panose="02000000000000000000" pitchFamily="2" charset="0"/>
              </a:rPr>
              <a:t>):</a:t>
            </a:r>
            <a:endParaRPr lang="de-DE" sz="24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12" name="Rectangle 2"/>
          <p:cNvSpPr txBox="1">
            <a:spLocks noChangeArrowheads="1"/>
          </p:cNvSpPr>
          <p:nvPr/>
        </p:nvSpPr>
        <p:spPr bwMode="auto">
          <a:xfrm>
            <a:off x="1829594" y="1510364"/>
            <a:ext cx="8274050" cy="386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2400" b="1" i="0" u="none" strike="noStrike" kern="0" cap="none" spc="0" normalizeH="0" baseline="0" noProof="0" dirty="0">
                <a:ln>
                  <a:noFill/>
                </a:ln>
                <a:solidFill>
                  <a:srgbClr val="000000"/>
                </a:solidFill>
                <a:effectLst/>
                <a:uLnTx/>
                <a:uFillTx/>
                <a:latin typeface="Arial"/>
                <a:ea typeface="+mn-ea"/>
                <a:cs typeface="+mn-cs"/>
              </a:rPr>
              <a:t>	</a:t>
            </a:r>
            <a:r>
              <a:rPr kumimoji="0" lang="de-DE" altLang="de-DE" sz="1800" b="1" i="0" u="none" strike="noStrike" kern="0" cap="none" spc="0" normalizeH="0" baseline="0" noProof="0" dirty="0">
                <a:ln>
                  <a:noFill/>
                </a:ln>
                <a:solidFill>
                  <a:srgbClr val="000000"/>
                </a:solidFill>
                <a:effectLst/>
                <a:uLnTx/>
                <a:uFillTx/>
                <a:latin typeface="Roboto Bold" panose="02000000000000000000" pitchFamily="2" charset="0"/>
                <a:ea typeface="Roboto Bold" panose="02000000000000000000" pitchFamily="2" charset="0"/>
                <a:cs typeface="Roboto Bold" panose="02000000000000000000" pitchFamily="2" charset="0"/>
              </a:rPr>
              <a:t>Jahr			Bodenrichtwert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600" b="0" i="0" u="none" strike="noStrike" kern="0" cap="none" spc="0" normalizeH="0" baseline="0" noProof="0" dirty="0">
                <a:ln>
                  <a:noFill/>
                </a:ln>
                <a:solidFill>
                  <a:srgbClr val="000000"/>
                </a:solidFill>
                <a:effectLst/>
                <a:uLnTx/>
                <a:uFillTx/>
                <a:latin typeface="Arial"/>
                <a:ea typeface="+mn-ea"/>
                <a:cs typeface="+mn-cs"/>
              </a:rPr>
              <a:t>	</a:t>
            </a: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2006			€    650/qm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2008			€    680/qm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2010 			€    680/qm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2012			€    900/qm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2014			€ 1.300/qm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2016			€ 1.700/qm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600" b="1" i="0" u="none" strike="noStrike" kern="0" cap="none" spc="0" normalizeH="0" baseline="0" noProof="0" dirty="0">
                <a:ln>
                  <a:noFill/>
                </a:ln>
                <a:solidFill>
                  <a:srgbClr val="000000"/>
                </a:solidFill>
                <a:effectLst/>
                <a:uLnTx/>
                <a:uFillTx/>
                <a:latin typeface="Arial"/>
                <a:ea typeface="+mn-ea"/>
                <a:cs typeface="+mn-cs"/>
              </a:rPr>
              <a:t>	</a:t>
            </a:r>
            <a:r>
              <a:rPr kumimoji="0" lang="de-DE" altLang="de-DE" sz="1800" b="1" i="0" u="none" strike="noStrike" kern="0" cap="none" spc="0" normalizeH="0" baseline="0" noProof="0" dirty="0">
                <a:ln>
                  <a:noFill/>
                </a:ln>
                <a:solidFill>
                  <a:srgbClr val="000000"/>
                </a:solidFill>
                <a:effectLst/>
                <a:uLnTx/>
                <a:uFillTx/>
                <a:latin typeface="Roboto Bold" panose="02000000000000000000" pitchFamily="2" charset="0"/>
                <a:ea typeface="Roboto Bold" panose="02000000000000000000" pitchFamily="2" charset="0"/>
                <a:cs typeface="Roboto Bold" panose="02000000000000000000" pitchFamily="2" charset="0"/>
              </a:rPr>
              <a:t>2018</a:t>
            </a:r>
            <a:r>
              <a:rPr kumimoji="0" lang="de-DE" altLang="de-DE" sz="1800" b="1" i="0" u="none" strike="noStrike" kern="0" cap="none" spc="0" normalizeH="0" baseline="0" noProof="0" dirty="0">
                <a:ln>
                  <a:noFill/>
                </a:ln>
                <a:solidFill>
                  <a:srgbClr val="990E3A"/>
                </a:solidFill>
                <a:effectLst/>
                <a:uLnTx/>
                <a:uFillTx/>
                <a:latin typeface="Roboto Bold" panose="02000000000000000000" pitchFamily="2" charset="0"/>
                <a:ea typeface="Roboto Bold" panose="02000000000000000000" pitchFamily="2" charset="0"/>
                <a:cs typeface="Roboto Bold" panose="02000000000000000000" pitchFamily="2" charset="0"/>
              </a:rPr>
              <a:t>			</a:t>
            </a:r>
            <a:r>
              <a:rPr kumimoji="0" lang="de-DE" altLang="de-DE" sz="1800" b="1" i="0" u="none" strike="noStrike" kern="0" cap="none" spc="0" normalizeH="0" baseline="0" noProof="0" dirty="0">
                <a:ln>
                  <a:noFill/>
                </a:ln>
                <a:solidFill>
                  <a:srgbClr val="000000"/>
                </a:solidFill>
                <a:effectLst/>
                <a:uLnTx/>
                <a:uFillTx/>
                <a:latin typeface="Roboto Bold" panose="02000000000000000000" pitchFamily="2" charset="0"/>
                <a:ea typeface="Roboto Bold" panose="02000000000000000000" pitchFamily="2" charset="0"/>
                <a:cs typeface="Roboto Bold" panose="02000000000000000000" pitchFamily="2" charset="0"/>
              </a:rPr>
              <a:t>€ 2.000/qm</a:t>
            </a:r>
            <a:r>
              <a:rPr kumimoji="0" lang="de-DE" altLang="de-DE" sz="1800" b="1" i="0" u="none" strike="noStrike" kern="0" cap="none" spc="0" normalizeH="0" baseline="0" noProof="0" dirty="0">
                <a:ln>
                  <a:noFill/>
                </a:ln>
                <a:solidFill>
                  <a:srgbClr val="990E3A"/>
                </a:solidFill>
                <a:effectLst/>
                <a:uLnTx/>
                <a:uFillTx/>
                <a:latin typeface="Roboto Bold" panose="02000000000000000000" pitchFamily="2" charset="0"/>
                <a:ea typeface="Roboto Bold" panose="02000000000000000000" pitchFamily="2" charset="0"/>
                <a:cs typeface="Roboto Bold" panose="02000000000000000000" pitchFamily="2" charset="0"/>
              </a:rPr>
              <a:t>		   </a:t>
            </a:r>
            <a:endParaRPr kumimoji="0" lang="de-DE" altLang="de-DE" sz="1800" b="1" i="0" u="none" strike="noStrike" kern="0" cap="none" spc="0" normalizeH="0" baseline="0" noProof="0" dirty="0">
              <a:ln>
                <a:noFill/>
              </a:ln>
              <a:solidFill>
                <a:srgbClr val="000000"/>
              </a:solidFill>
              <a:effectLst/>
              <a:uLnTx/>
              <a:uFillTx/>
              <a:latin typeface="Roboto Bold" panose="02000000000000000000" pitchFamily="2" charset="0"/>
              <a:ea typeface="Roboto Bold" panose="02000000000000000000" pitchFamily="2" charset="0"/>
              <a:cs typeface="Roboto Bold" panose="02000000000000000000" pitchFamily="2"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altLang="de-DE" sz="1800" i="0" u="none" strike="noStrike" kern="0" cap="none" spc="0" normalizeH="0" baseline="0" noProof="0" dirty="0">
                <a:ln>
                  <a:noFill/>
                </a:ln>
                <a:solidFill>
                  <a:srgbClr val="000000"/>
                </a:solidFill>
                <a:effectLst/>
                <a:uLnTx/>
                <a:uFillTx/>
                <a:latin typeface="Roboto Bold" panose="02000000000000000000" pitchFamily="2" charset="0"/>
                <a:ea typeface="Roboto Bold" panose="02000000000000000000" pitchFamily="2" charset="0"/>
                <a:cs typeface="Roboto Bold" panose="02000000000000000000" pitchFamily="2" charset="0"/>
              </a:rPr>
              <a:t>	</a:t>
            </a:r>
            <a:r>
              <a:rPr kumimoji="0" lang="de-DE" altLang="de-DE" sz="1800" i="0" u="none" strike="noStrike" kern="0" cap="none" spc="0" normalizeH="0" baseline="0" noProof="0" dirty="0">
                <a:ln>
                  <a:noFill/>
                </a:ln>
                <a:solidFill>
                  <a:srgbClr val="FF0000"/>
                </a:solidFill>
                <a:effectLst/>
                <a:uLnTx/>
                <a:uFillTx/>
                <a:latin typeface="Roboto Bold" panose="02000000000000000000" pitchFamily="2" charset="0"/>
                <a:ea typeface="Roboto Bold" panose="02000000000000000000" pitchFamily="2" charset="0"/>
                <a:cs typeface="Roboto Bold" panose="02000000000000000000" pitchFamily="2" charset="0"/>
              </a:rPr>
              <a:t>2020			€ </a:t>
            </a:r>
            <a:r>
              <a:rPr lang="de-DE" altLang="de-DE" sz="1800" kern="0" dirty="0">
                <a:solidFill>
                  <a:srgbClr val="FF0000"/>
                </a:solidFill>
                <a:latin typeface="Roboto Bold" panose="02000000000000000000" pitchFamily="2" charset="0"/>
                <a:ea typeface="Roboto Bold" panose="02000000000000000000" pitchFamily="2" charset="0"/>
                <a:cs typeface="Roboto Bold" panose="02000000000000000000" pitchFamily="2" charset="0"/>
              </a:rPr>
              <a:t>2.100/qm		   </a:t>
            </a:r>
          </a:p>
          <a:p>
            <a:pPr marL="0" lvl="0" indent="0">
              <a:buNone/>
              <a:defRPr/>
            </a:pPr>
            <a:r>
              <a:rPr lang="de-DE" altLang="de-DE" sz="1800" kern="0" dirty="0">
                <a:solidFill>
                  <a:srgbClr val="FF0000"/>
                </a:solidFill>
                <a:latin typeface="Roboto Bold" panose="02000000000000000000" pitchFamily="2" charset="0"/>
                <a:ea typeface="Roboto Bold" panose="02000000000000000000" pitchFamily="2" charset="0"/>
                <a:cs typeface="Roboto Bold" panose="02000000000000000000" pitchFamily="2" charset="0"/>
              </a:rPr>
              <a:t>	2022			€ 2.350/qm</a:t>
            </a:r>
          </a:p>
          <a:p>
            <a:pPr marL="0" lvl="0" indent="0">
              <a:buNone/>
              <a:defRPr/>
            </a:pPr>
            <a:r>
              <a:rPr kumimoji="0" lang="de-DE" altLang="de-DE" sz="1800" i="0" u="none" strike="noStrike" kern="0" cap="none" spc="0" normalizeH="0" baseline="0" noProof="0" dirty="0">
                <a:ln>
                  <a:noFill/>
                </a:ln>
                <a:solidFill>
                  <a:srgbClr val="FF0000"/>
                </a:solidFill>
                <a:effectLst/>
                <a:uLnTx/>
                <a:uFillTx/>
                <a:latin typeface="Roboto Bold" panose="02000000000000000000" pitchFamily="2" charset="0"/>
                <a:ea typeface="Roboto Bold" panose="02000000000000000000" pitchFamily="2" charset="0"/>
                <a:cs typeface="Roboto Bold" panose="02000000000000000000" pitchFamily="2" charset="0"/>
              </a:rPr>
              <a:t>	2024			€</a:t>
            </a:r>
            <a:r>
              <a:rPr lang="de-DE" altLang="de-DE" sz="1800" kern="0" dirty="0">
                <a:solidFill>
                  <a:srgbClr val="FF0000"/>
                </a:solidFill>
                <a:latin typeface="Roboto Bold" panose="02000000000000000000" pitchFamily="2" charset="0"/>
                <a:ea typeface="Roboto Bold" panose="02000000000000000000" pitchFamily="2" charset="0"/>
                <a:cs typeface="Roboto Bold" panose="02000000000000000000" pitchFamily="2" charset="0"/>
              </a:rPr>
              <a:t> </a:t>
            </a:r>
            <a:r>
              <a:rPr kumimoji="0" lang="de-DE" altLang="de-DE" sz="1800" i="0" u="none" strike="noStrike" kern="0" cap="none" spc="0" normalizeH="0" baseline="0" noProof="0" dirty="0">
                <a:ln>
                  <a:noFill/>
                </a:ln>
                <a:solidFill>
                  <a:srgbClr val="FF0000"/>
                </a:solidFill>
                <a:effectLst/>
                <a:uLnTx/>
                <a:uFillTx/>
                <a:latin typeface="Roboto Bold" panose="02000000000000000000" pitchFamily="2" charset="0"/>
                <a:ea typeface="Roboto Bold" panose="02000000000000000000" pitchFamily="2" charset="0"/>
                <a:cs typeface="Roboto Bold" panose="02000000000000000000" pitchFamily="2" charset="0"/>
              </a:rPr>
              <a:t>2.000/qm</a:t>
            </a:r>
          </a:p>
        </p:txBody>
      </p:sp>
    </p:spTree>
    <p:extLst>
      <p:ext uri="{BB962C8B-B14F-4D97-AF65-F5344CB8AC3E}">
        <p14:creationId xmlns:p14="http://schemas.microsoft.com/office/powerpoint/2010/main" val="198662664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a:xfrm>
            <a:off x="1196297" y="1756028"/>
            <a:ext cx="9749921" cy="116151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C82E1E"/>
              </a:buClr>
              <a:buNone/>
            </a:pPr>
            <a:endParaRPr lang="de-DE" sz="2200" dirty="0"/>
          </a:p>
          <a:p>
            <a:pPr marL="0" indent="0">
              <a:buNone/>
            </a:pPr>
            <a:br>
              <a:rPr lang="de-DE" sz="2200" i="1" dirty="0"/>
            </a:br>
            <a:endParaRPr lang="de-DE" sz="2200" i="1" dirty="0"/>
          </a:p>
          <a:p>
            <a:pPr marL="0" indent="0">
              <a:buNone/>
            </a:pPr>
            <a:endParaRPr lang="de-DE" sz="1400" dirty="0"/>
          </a:p>
          <a:p>
            <a:pPr indent="64294">
              <a:spcBef>
                <a:spcPts val="300"/>
              </a:spcBef>
              <a:buClr>
                <a:srgbClr val="C82E1E"/>
              </a:buClr>
              <a:buFont typeface="Wingdings" panose="05000000000000000000" pitchFamily="2" charset="2"/>
              <a:buChar char="Ü"/>
            </a:pPr>
            <a:endParaRPr lang="de-DE" sz="1400" dirty="0"/>
          </a:p>
        </p:txBody>
      </p:sp>
      <p:sp>
        <p:nvSpPr>
          <p:cNvPr id="7" name="Title 1"/>
          <p:cNvSpPr txBox="1">
            <a:spLocks/>
          </p:cNvSpPr>
          <p:nvPr/>
        </p:nvSpPr>
        <p:spPr>
          <a:xfrm>
            <a:off x="677451" y="814575"/>
            <a:ext cx="8722582" cy="1143648"/>
          </a:xfrm>
          <a:prstGeom prst="rect">
            <a:avLst/>
          </a:prstGeom>
        </p:spPr>
        <p:txBody>
          <a:bodyPr vert="horz" lIns="0" tIns="0" rIns="0" bIns="0" anchor="t" anchorCtr="0"/>
          <a:lstStyle>
            <a:lvl1pPr algn="l" defTabSz="914400" rtl="0" eaLnBrk="1" latinLnBrk="0" hangingPunct="1">
              <a:lnSpc>
                <a:spcPts val="6900"/>
              </a:lnSpc>
              <a:spcBef>
                <a:spcPct val="0"/>
              </a:spcBef>
              <a:buNone/>
              <a:defRPr sz="6600" b="1" kern="1200" baseline="0">
                <a:solidFill>
                  <a:schemeClr val="bg1"/>
                </a:solidFill>
                <a:latin typeface="+mn-lt"/>
                <a:ea typeface="+mj-ea"/>
                <a:cs typeface="+mj-cs"/>
              </a:defRPr>
            </a:lvl1pPr>
          </a:lstStyle>
          <a:p>
            <a:r>
              <a:rPr lang="de-DE" sz="4000" dirty="0"/>
              <a:t>Notwendigkeit der Nachbereitung (1/3)</a:t>
            </a:r>
            <a:endParaRPr lang="en-US" sz="4000" dirty="0"/>
          </a:p>
        </p:txBody>
      </p:sp>
      <p:sp>
        <p:nvSpPr>
          <p:cNvPr id="8"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d) § 198 BewG Nachweis des geringeren gemeinen Werts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9" name="Textfeld 8"/>
          <p:cNvSpPr txBox="1"/>
          <p:nvPr/>
        </p:nvSpPr>
        <p:spPr>
          <a:xfrm>
            <a:off x="748521" y="1162833"/>
            <a:ext cx="9859618" cy="3785652"/>
          </a:xfrm>
          <a:prstGeom prst="rect">
            <a:avLst/>
          </a:prstGeom>
          <a:noFill/>
        </p:spPr>
        <p:txBody>
          <a:bodyPr wrap="square" rtlCol="0">
            <a:spAutoFit/>
          </a:bodyPr>
          <a:lstStyle/>
          <a:p>
            <a:r>
              <a:rPr lang="de-DE" sz="2400" dirty="0">
                <a:latin typeface="Roboto Light" panose="02000000000000000000" pitchFamily="2" charset="0"/>
                <a:ea typeface="Roboto Light" panose="02000000000000000000" pitchFamily="2" charset="0"/>
                <a:cs typeface="Roboto Light" panose="02000000000000000000" pitchFamily="2" charset="0"/>
              </a:rPr>
              <a:t>Diese Regelung gibt die Möglichkeit, zum Nachweis eines geringeren Werts ein Sachverständigengutachten einzuholen.</a:t>
            </a:r>
          </a:p>
          <a:p>
            <a:endParaRPr lang="de-DE" sz="2400" dirty="0">
              <a:latin typeface="Roboto Light" panose="02000000000000000000" pitchFamily="2" charset="0"/>
              <a:ea typeface="Roboto Light" panose="02000000000000000000" pitchFamily="2" charset="0"/>
              <a:cs typeface="Roboto Light" panose="02000000000000000000" pitchFamily="2" charset="0"/>
            </a:endParaRPr>
          </a:p>
          <a:p>
            <a:r>
              <a:rPr lang="de-DE" sz="2400" dirty="0">
                <a:latin typeface="Roboto Light" panose="02000000000000000000" pitchFamily="2" charset="0"/>
                <a:ea typeface="Roboto Light" panose="02000000000000000000" pitchFamily="2" charset="0"/>
                <a:cs typeface="Roboto Light" panose="02000000000000000000" pitchFamily="2" charset="0"/>
              </a:rPr>
              <a:t>Die Beauftragung eines Gutachtens ist dann sinnvoll, wenn die Gegeben-</a:t>
            </a:r>
            <a:r>
              <a:rPr lang="de-DE" sz="2400" dirty="0" err="1">
                <a:latin typeface="Roboto Light" panose="02000000000000000000" pitchFamily="2" charset="0"/>
                <a:ea typeface="Roboto Light" panose="02000000000000000000" pitchFamily="2" charset="0"/>
                <a:cs typeface="Roboto Light" panose="02000000000000000000" pitchFamily="2" charset="0"/>
              </a:rPr>
              <a:t>heiten</a:t>
            </a:r>
            <a:r>
              <a:rPr lang="de-DE" sz="2400" dirty="0">
                <a:latin typeface="Roboto Light" panose="02000000000000000000" pitchFamily="2" charset="0"/>
                <a:ea typeface="Roboto Light" panose="02000000000000000000" pitchFamily="2" charset="0"/>
                <a:cs typeface="Roboto Light" panose="02000000000000000000" pitchFamily="2" charset="0"/>
              </a:rPr>
              <a:t> des Grundstücks und des aufstehenden Gebäudes nicht als „gewöhnlich“ bezeichnet werden können. </a:t>
            </a:r>
          </a:p>
          <a:p>
            <a:endParaRPr lang="de-DE" sz="2400" dirty="0">
              <a:latin typeface="Roboto Light" panose="02000000000000000000" pitchFamily="2" charset="0"/>
              <a:ea typeface="Roboto Light" panose="02000000000000000000" pitchFamily="2" charset="0"/>
              <a:cs typeface="Roboto Light" panose="02000000000000000000" pitchFamily="2" charset="0"/>
            </a:endParaRPr>
          </a:p>
          <a:p>
            <a:r>
              <a:rPr lang="de-DE" sz="2400" dirty="0">
                <a:latin typeface="Roboto Light" panose="02000000000000000000" pitchFamily="2" charset="0"/>
                <a:ea typeface="Roboto Light" panose="02000000000000000000" pitchFamily="2" charset="0"/>
                <a:cs typeface="Roboto Light" panose="02000000000000000000" pitchFamily="2" charset="0"/>
              </a:rPr>
              <a:t>Altlasten auf dem Grundstück, Sanierungsstau etc.</a:t>
            </a:r>
          </a:p>
          <a:p>
            <a:endParaRPr lang="de-DE" sz="2400" dirty="0">
              <a:latin typeface="Roboto Light" panose="02000000000000000000" pitchFamily="2" charset="0"/>
              <a:ea typeface="Roboto Light" panose="02000000000000000000" pitchFamily="2" charset="0"/>
              <a:cs typeface="Roboto Light" panose="02000000000000000000" pitchFamily="2" charset="0"/>
            </a:endParaRPr>
          </a:p>
          <a:p>
            <a:r>
              <a:rPr lang="de-DE" sz="2400" dirty="0">
                <a:latin typeface="Roboto Light" panose="02000000000000000000" pitchFamily="2" charset="0"/>
                <a:ea typeface="Roboto Light" panose="02000000000000000000" pitchFamily="2" charset="0"/>
                <a:cs typeface="Roboto Light" panose="02000000000000000000" pitchFamily="2" charset="0"/>
              </a:rPr>
              <a:t>Hier sieht das Bewertungsgesetz keine wertmindernden Regelungen vor. </a:t>
            </a:r>
          </a:p>
        </p:txBody>
      </p:sp>
    </p:spTree>
    <p:extLst>
      <p:ext uri="{BB962C8B-B14F-4D97-AF65-F5344CB8AC3E}">
        <p14:creationId xmlns:p14="http://schemas.microsoft.com/office/powerpoint/2010/main" val="294622802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a:xfrm>
            <a:off x="1196297" y="1756028"/>
            <a:ext cx="9749921" cy="116151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C82E1E"/>
              </a:buClr>
              <a:buNone/>
            </a:pPr>
            <a:endParaRPr lang="de-DE" sz="2200" dirty="0"/>
          </a:p>
          <a:p>
            <a:pPr marL="0" indent="0">
              <a:buNone/>
            </a:pPr>
            <a:br>
              <a:rPr lang="de-DE" sz="2200" i="1" dirty="0"/>
            </a:br>
            <a:endParaRPr lang="de-DE" sz="2200" i="1" dirty="0"/>
          </a:p>
          <a:p>
            <a:pPr marL="0" indent="0">
              <a:buNone/>
            </a:pPr>
            <a:endParaRPr lang="de-DE" sz="1400" dirty="0"/>
          </a:p>
          <a:p>
            <a:pPr indent="64294">
              <a:spcBef>
                <a:spcPts val="300"/>
              </a:spcBef>
              <a:buClr>
                <a:srgbClr val="C82E1E"/>
              </a:buClr>
              <a:buFont typeface="Wingdings" panose="05000000000000000000" pitchFamily="2" charset="2"/>
              <a:buChar char="Ü"/>
            </a:pPr>
            <a:endParaRPr lang="de-DE" sz="1400" dirty="0"/>
          </a:p>
        </p:txBody>
      </p:sp>
      <p:sp>
        <p:nvSpPr>
          <p:cNvPr id="7" name="Title 1"/>
          <p:cNvSpPr txBox="1">
            <a:spLocks/>
          </p:cNvSpPr>
          <p:nvPr/>
        </p:nvSpPr>
        <p:spPr>
          <a:xfrm>
            <a:off x="677451" y="814575"/>
            <a:ext cx="8722582" cy="1143648"/>
          </a:xfrm>
          <a:prstGeom prst="rect">
            <a:avLst/>
          </a:prstGeom>
        </p:spPr>
        <p:txBody>
          <a:bodyPr vert="horz" lIns="0" tIns="0" rIns="0" bIns="0" anchor="t" anchorCtr="0"/>
          <a:lstStyle>
            <a:lvl1pPr algn="l" defTabSz="914400" rtl="0" eaLnBrk="1" latinLnBrk="0" hangingPunct="1">
              <a:lnSpc>
                <a:spcPts val="6900"/>
              </a:lnSpc>
              <a:spcBef>
                <a:spcPct val="0"/>
              </a:spcBef>
              <a:buNone/>
              <a:defRPr sz="6600" b="1" kern="1200" baseline="0">
                <a:solidFill>
                  <a:schemeClr val="bg1"/>
                </a:solidFill>
                <a:latin typeface="+mn-lt"/>
                <a:ea typeface="+mj-ea"/>
                <a:cs typeface="+mj-cs"/>
              </a:defRPr>
            </a:lvl1pPr>
          </a:lstStyle>
          <a:p>
            <a:r>
              <a:rPr lang="de-DE" sz="4000" dirty="0"/>
              <a:t>Notwendigkeit der Nachbereitung (1/3)</a:t>
            </a:r>
            <a:endParaRPr lang="en-US" sz="4000" dirty="0"/>
          </a:p>
        </p:txBody>
      </p:sp>
      <p:sp>
        <p:nvSpPr>
          <p:cNvPr id="8"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d) §198 BewG Nachweis des geringeren gemeinen Werts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9" name="Textfeld 8"/>
          <p:cNvSpPr txBox="1"/>
          <p:nvPr/>
        </p:nvSpPr>
        <p:spPr>
          <a:xfrm>
            <a:off x="748521" y="1126257"/>
            <a:ext cx="9859618" cy="3277820"/>
          </a:xfrm>
          <a:prstGeom prst="rect">
            <a:avLst/>
          </a:prstGeom>
          <a:noFill/>
        </p:spPr>
        <p:txBody>
          <a:bodyPr wrap="square" rtlCol="0">
            <a:spAutoFit/>
          </a:bodyPr>
          <a:lstStyle/>
          <a:p>
            <a:pPr>
              <a:spcAft>
                <a:spcPts val="1800"/>
              </a:spcAft>
            </a:pPr>
            <a:r>
              <a:rPr lang="de-DE" sz="2400" dirty="0">
                <a:latin typeface="Roboto Light" panose="02000000000000000000" pitchFamily="2" charset="0"/>
                <a:ea typeface="Roboto Light" panose="02000000000000000000" pitchFamily="2" charset="0"/>
                <a:cs typeface="Roboto Light" panose="02000000000000000000" pitchFamily="2" charset="0"/>
              </a:rPr>
              <a:t>Soweit der örtliche Gutachterausschuss für Ein- oder Zweifamilienhäuser keine Wertzahlen veröffentlicht, gilt die gesetzlich vorgeschriebene Wertzahl, die in Abhängigkeit der weiteren Zahlen in der Regel mit 1,4 anzusetzen ist. Der steuerliche Bedarfswert erhöht sich daher vom Stichtag 31.12.2022 </a:t>
            </a:r>
            <a:r>
              <a:rPr lang="de-DE" sz="2400" b="1" dirty="0">
                <a:latin typeface="Roboto Light" panose="02000000000000000000" pitchFamily="2" charset="0"/>
                <a:ea typeface="Roboto Light" panose="02000000000000000000" pitchFamily="2" charset="0"/>
                <a:cs typeface="Roboto Light" panose="02000000000000000000" pitchFamily="2" charset="0"/>
              </a:rPr>
              <a:t>auf den Stichtag 01.01.2023 um 40 %.</a:t>
            </a:r>
          </a:p>
          <a:p>
            <a:pPr>
              <a:spcAft>
                <a:spcPts val="1800"/>
              </a:spcAft>
            </a:pPr>
            <a:r>
              <a:rPr lang="de-DE" sz="2400" dirty="0">
                <a:latin typeface="Roboto Light" panose="02000000000000000000" pitchFamily="2" charset="0"/>
                <a:ea typeface="Roboto Light" panose="02000000000000000000" pitchFamily="2" charset="0"/>
                <a:cs typeface="Roboto Light" panose="02000000000000000000" pitchFamily="2" charset="0"/>
              </a:rPr>
              <a:t>Nachdem dies nicht der derzeitigen Marktentwicklung entspricht, muss stets an die Beauftragung eines Sachverständigengutachtens gedacht werden. </a:t>
            </a:r>
          </a:p>
        </p:txBody>
      </p:sp>
    </p:spTree>
    <p:extLst>
      <p:ext uri="{BB962C8B-B14F-4D97-AF65-F5344CB8AC3E}">
        <p14:creationId xmlns:p14="http://schemas.microsoft.com/office/powerpoint/2010/main" val="385925497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a:xfrm>
            <a:off x="1196297" y="1756028"/>
            <a:ext cx="9749921" cy="116151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C82E1E"/>
              </a:buClr>
              <a:buNone/>
            </a:pPr>
            <a:endParaRPr lang="de-DE" sz="2200" dirty="0"/>
          </a:p>
          <a:p>
            <a:pPr marL="0" indent="0">
              <a:buNone/>
            </a:pPr>
            <a:br>
              <a:rPr lang="de-DE" sz="2200" i="1" dirty="0"/>
            </a:br>
            <a:endParaRPr lang="de-DE" sz="2200" i="1" dirty="0"/>
          </a:p>
          <a:p>
            <a:pPr marL="0" indent="0">
              <a:buNone/>
            </a:pPr>
            <a:endParaRPr lang="de-DE" sz="1400" dirty="0"/>
          </a:p>
          <a:p>
            <a:pPr indent="64294">
              <a:spcBef>
                <a:spcPts val="300"/>
              </a:spcBef>
              <a:buClr>
                <a:srgbClr val="C82E1E"/>
              </a:buClr>
              <a:buFont typeface="Wingdings" panose="05000000000000000000" pitchFamily="2" charset="2"/>
              <a:buChar char="Ü"/>
            </a:pPr>
            <a:endParaRPr lang="de-DE" sz="1400" dirty="0"/>
          </a:p>
        </p:txBody>
      </p:sp>
      <p:sp>
        <p:nvSpPr>
          <p:cNvPr id="7" name="Title 1"/>
          <p:cNvSpPr txBox="1">
            <a:spLocks/>
          </p:cNvSpPr>
          <p:nvPr/>
        </p:nvSpPr>
        <p:spPr>
          <a:xfrm>
            <a:off x="677451" y="814575"/>
            <a:ext cx="8722582" cy="1143648"/>
          </a:xfrm>
          <a:prstGeom prst="rect">
            <a:avLst/>
          </a:prstGeom>
        </p:spPr>
        <p:txBody>
          <a:bodyPr vert="horz" lIns="0" tIns="0" rIns="0" bIns="0" anchor="t" anchorCtr="0"/>
          <a:lstStyle>
            <a:lvl1pPr algn="l" defTabSz="914400" rtl="0" eaLnBrk="1" latinLnBrk="0" hangingPunct="1">
              <a:lnSpc>
                <a:spcPts val="6900"/>
              </a:lnSpc>
              <a:spcBef>
                <a:spcPct val="0"/>
              </a:spcBef>
              <a:buNone/>
              <a:defRPr sz="6600" b="1" kern="1200" baseline="0">
                <a:solidFill>
                  <a:schemeClr val="bg1"/>
                </a:solidFill>
                <a:latin typeface="+mn-lt"/>
                <a:ea typeface="+mj-ea"/>
                <a:cs typeface="+mj-cs"/>
              </a:defRPr>
            </a:lvl1pPr>
          </a:lstStyle>
          <a:p>
            <a:r>
              <a:rPr lang="de-DE" sz="4000" dirty="0"/>
              <a:t>Notwendigkeit der Nachbereitung (1/3)</a:t>
            </a:r>
            <a:endParaRPr lang="en-US" sz="4000" dirty="0"/>
          </a:p>
        </p:txBody>
      </p:sp>
      <p:sp>
        <p:nvSpPr>
          <p:cNvPr id="8"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d) §198 BewG Nachweis des geringeren gemeinen Werts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9" name="Textfeld 8"/>
          <p:cNvSpPr txBox="1"/>
          <p:nvPr/>
        </p:nvSpPr>
        <p:spPr>
          <a:xfrm>
            <a:off x="748521" y="1162833"/>
            <a:ext cx="10197697" cy="4247317"/>
          </a:xfrm>
          <a:prstGeom prst="rect">
            <a:avLst/>
          </a:prstGeom>
          <a:noFill/>
        </p:spPr>
        <p:txBody>
          <a:bodyPr wrap="square" rtlCol="0">
            <a:spAutoFit/>
          </a:bodyPr>
          <a:lstStyle/>
          <a:p>
            <a:r>
              <a:rPr lang="de-DE" sz="2400" u="sng" dirty="0">
                <a:latin typeface="Roboto Bold" panose="02000000000000000000" charset="0"/>
                <a:ea typeface="Roboto Bold" panose="02000000000000000000" charset="0"/>
                <a:cs typeface="Roboto Bold" panose="02000000000000000000" charset="0"/>
              </a:rPr>
              <a:t>Praxistipp</a:t>
            </a:r>
            <a:r>
              <a:rPr lang="de-DE" sz="2400" dirty="0">
                <a:latin typeface="Roboto Light" panose="02000000000000000000" pitchFamily="2" charset="0"/>
                <a:ea typeface="Roboto Light" panose="02000000000000000000" pitchFamily="2" charset="0"/>
                <a:cs typeface="Roboto Light" panose="02000000000000000000" pitchFamily="2" charset="0"/>
              </a:rPr>
              <a:t>:</a:t>
            </a:r>
          </a:p>
          <a:p>
            <a:endParaRPr lang="de-DE" sz="2400" dirty="0">
              <a:latin typeface="Roboto Light" panose="02000000000000000000" pitchFamily="2" charset="0"/>
              <a:ea typeface="Roboto Light" panose="02000000000000000000" pitchFamily="2" charset="0"/>
              <a:cs typeface="Roboto Light" panose="02000000000000000000" pitchFamily="2" charset="0"/>
            </a:endParaRPr>
          </a:p>
          <a:p>
            <a:pPr>
              <a:spcAft>
                <a:spcPts val="600"/>
              </a:spcAft>
            </a:pPr>
            <a:r>
              <a:rPr lang="de-DE" sz="2400" b="1" dirty="0">
                <a:latin typeface="Roboto Bold" panose="02000000000000000000" charset="0"/>
                <a:ea typeface="Roboto Bold" panose="02000000000000000000" charset="0"/>
                <a:cs typeface="Roboto Bold" panose="02000000000000000000" charset="0"/>
              </a:rPr>
              <a:t>BFH vom 11.9.2013 (II R 61/11)</a:t>
            </a:r>
            <a:r>
              <a:rPr lang="de-DE" sz="2400" dirty="0">
                <a:latin typeface="Roboto Bold" panose="02000000000000000000" charset="0"/>
                <a:ea typeface="Roboto Bold" panose="02000000000000000000" charset="0"/>
                <a:cs typeface="Roboto Bold" panose="02000000000000000000" charset="0"/>
              </a:rPr>
              <a:t>: </a:t>
            </a:r>
          </a:p>
          <a:p>
            <a:pPr>
              <a:spcBef>
                <a:spcPts val="600"/>
              </a:spcBef>
              <a:spcAft>
                <a:spcPts val="600"/>
              </a:spcAft>
            </a:pPr>
            <a:r>
              <a:rPr lang="de-DE" sz="2400" dirty="0">
                <a:latin typeface="Roboto Light" panose="02000000000000000000" pitchFamily="2" charset="0"/>
                <a:ea typeface="Roboto Light" panose="02000000000000000000" pitchFamily="2" charset="0"/>
                <a:cs typeface="Roboto Light" panose="02000000000000000000" pitchFamily="2" charset="0"/>
              </a:rPr>
              <a:t>„</a:t>
            </a:r>
            <a:r>
              <a:rPr lang="de-DE" sz="2400" i="1" dirty="0">
                <a:latin typeface="Roboto Light" panose="02000000000000000000" pitchFamily="2" charset="0"/>
                <a:ea typeface="Roboto Light" panose="02000000000000000000" pitchFamily="2" charset="0"/>
                <a:cs typeface="Roboto Light" panose="02000000000000000000" pitchFamily="2" charset="0"/>
              </a:rPr>
              <a:t>Der Nachweis eines niedrigeren gemeines Wertes gemäß 146 Abs. 7 BewG a.F. </a:t>
            </a:r>
            <a:r>
              <a:rPr lang="de-DE" sz="2400" dirty="0">
                <a:latin typeface="Roboto Light" panose="02000000000000000000" pitchFamily="2" charset="0"/>
                <a:ea typeface="Roboto Light" panose="02000000000000000000" pitchFamily="2" charset="0"/>
                <a:cs typeface="Roboto Light" panose="02000000000000000000" pitchFamily="2" charset="0"/>
              </a:rPr>
              <a:t>[Anmerkung: die vorangegangene bis 31.12.2008 gültige Vorschrift des § 198 BewG]</a:t>
            </a:r>
            <a:r>
              <a:rPr lang="de-DE" sz="2400" i="1" dirty="0">
                <a:latin typeface="Roboto Light" panose="02000000000000000000" pitchFamily="2" charset="0"/>
                <a:ea typeface="Roboto Light" panose="02000000000000000000" pitchFamily="2" charset="0"/>
                <a:cs typeface="Roboto Light" panose="02000000000000000000" pitchFamily="2" charset="0"/>
              </a:rPr>
              <a:t> kann nur durch ein Gutachten erbracht werden, das der örtlich zuständige Gutachterausschuss oder ein </a:t>
            </a:r>
            <a:r>
              <a:rPr lang="de-DE" sz="2400" b="1" i="1" dirty="0">
                <a:latin typeface="Roboto Light" panose="02000000000000000000" pitchFamily="2" charset="0"/>
                <a:ea typeface="Roboto Light" panose="02000000000000000000" pitchFamily="2" charset="0"/>
                <a:cs typeface="Roboto Light" panose="02000000000000000000" pitchFamily="2" charset="0"/>
              </a:rPr>
              <a:t>öffentlich bestellter und vereidigter Sachverständige</a:t>
            </a:r>
            <a:r>
              <a:rPr lang="de-DE" sz="2400" i="1" dirty="0">
                <a:latin typeface="Roboto Light" panose="02000000000000000000" pitchFamily="2" charset="0"/>
                <a:ea typeface="Roboto Light" panose="02000000000000000000" pitchFamily="2" charset="0"/>
                <a:cs typeface="Roboto Light" panose="02000000000000000000" pitchFamily="2" charset="0"/>
              </a:rPr>
              <a:t>r für Bewertung von Grundstücken erstellt hat.“</a:t>
            </a:r>
          </a:p>
          <a:p>
            <a:pPr>
              <a:spcBef>
                <a:spcPts val="600"/>
              </a:spcBef>
              <a:spcAft>
                <a:spcPts val="600"/>
              </a:spcAft>
            </a:pPr>
            <a:endParaRPr lang="de-DE" sz="2400" i="1" dirty="0">
              <a:latin typeface="Roboto Light" panose="02000000000000000000" pitchFamily="2" charset="0"/>
              <a:ea typeface="Roboto Light" panose="02000000000000000000" pitchFamily="2" charset="0"/>
              <a:cs typeface="Roboto Light" panose="02000000000000000000" pitchFamily="2" charset="0"/>
            </a:endParaRPr>
          </a:p>
          <a:p>
            <a:pPr>
              <a:spcBef>
                <a:spcPts val="600"/>
              </a:spcBef>
              <a:spcAft>
                <a:spcPts val="600"/>
              </a:spcAft>
            </a:pPr>
            <a:endParaRPr lang="de-DE" sz="2400" i="1"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407565887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a:xfrm>
            <a:off x="1196297" y="1756028"/>
            <a:ext cx="9749921" cy="116151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C82E1E"/>
              </a:buClr>
              <a:buNone/>
            </a:pPr>
            <a:endParaRPr lang="de-DE" sz="2200" dirty="0"/>
          </a:p>
          <a:p>
            <a:pPr marL="0" indent="0">
              <a:buNone/>
            </a:pPr>
            <a:br>
              <a:rPr lang="de-DE" sz="2200" i="1" dirty="0"/>
            </a:br>
            <a:endParaRPr lang="de-DE" sz="2200" i="1" dirty="0"/>
          </a:p>
          <a:p>
            <a:pPr marL="0" indent="0">
              <a:buNone/>
            </a:pPr>
            <a:endParaRPr lang="de-DE" sz="1400" dirty="0"/>
          </a:p>
          <a:p>
            <a:pPr indent="64294">
              <a:spcBef>
                <a:spcPts val="300"/>
              </a:spcBef>
              <a:buClr>
                <a:srgbClr val="C82E1E"/>
              </a:buClr>
              <a:buFont typeface="Wingdings" panose="05000000000000000000" pitchFamily="2" charset="2"/>
              <a:buChar char="Ü"/>
            </a:pPr>
            <a:endParaRPr lang="de-DE" sz="1400" dirty="0"/>
          </a:p>
        </p:txBody>
      </p:sp>
      <p:sp>
        <p:nvSpPr>
          <p:cNvPr id="7" name="Title 1"/>
          <p:cNvSpPr txBox="1">
            <a:spLocks/>
          </p:cNvSpPr>
          <p:nvPr/>
        </p:nvSpPr>
        <p:spPr>
          <a:xfrm>
            <a:off x="677451" y="814575"/>
            <a:ext cx="8722582" cy="1143648"/>
          </a:xfrm>
          <a:prstGeom prst="rect">
            <a:avLst/>
          </a:prstGeom>
        </p:spPr>
        <p:txBody>
          <a:bodyPr vert="horz" lIns="0" tIns="0" rIns="0" bIns="0" anchor="t" anchorCtr="0"/>
          <a:lstStyle>
            <a:lvl1pPr algn="l" defTabSz="914400" rtl="0" eaLnBrk="1" latinLnBrk="0" hangingPunct="1">
              <a:lnSpc>
                <a:spcPts val="6900"/>
              </a:lnSpc>
              <a:spcBef>
                <a:spcPct val="0"/>
              </a:spcBef>
              <a:buNone/>
              <a:defRPr sz="6600" b="1" kern="1200" baseline="0">
                <a:solidFill>
                  <a:schemeClr val="bg1"/>
                </a:solidFill>
                <a:latin typeface="+mn-lt"/>
                <a:ea typeface="+mj-ea"/>
                <a:cs typeface="+mj-cs"/>
              </a:defRPr>
            </a:lvl1pPr>
          </a:lstStyle>
          <a:p>
            <a:r>
              <a:rPr lang="de-DE" sz="4000" dirty="0"/>
              <a:t>Notwendigkeit der Nachbereitung (1/3)</a:t>
            </a:r>
            <a:endParaRPr lang="en-US" sz="4000" dirty="0"/>
          </a:p>
        </p:txBody>
      </p:sp>
      <p:sp>
        <p:nvSpPr>
          <p:cNvPr id="8"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d) §198 BewG Nachweis des geringeren gemeinen Werts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9" name="Textfeld 8"/>
          <p:cNvSpPr txBox="1"/>
          <p:nvPr/>
        </p:nvSpPr>
        <p:spPr>
          <a:xfrm>
            <a:off x="748521" y="1048533"/>
            <a:ext cx="9851417" cy="4462760"/>
          </a:xfrm>
          <a:prstGeom prst="rect">
            <a:avLst/>
          </a:prstGeom>
          <a:noFill/>
        </p:spPr>
        <p:txBody>
          <a:bodyPr wrap="square" rtlCol="0">
            <a:spAutoFit/>
          </a:bodyPr>
          <a:lstStyle/>
          <a:p>
            <a:r>
              <a:rPr lang="de-DE" sz="2400" u="sng" dirty="0">
                <a:latin typeface="Roboto Bold" panose="02000000000000000000" charset="0"/>
                <a:ea typeface="Roboto Bold" panose="02000000000000000000" charset="0"/>
                <a:cs typeface="Roboto Bold" panose="02000000000000000000" charset="0"/>
              </a:rPr>
              <a:t>Praxistipp</a:t>
            </a:r>
            <a:r>
              <a:rPr lang="de-DE" sz="2400" dirty="0">
                <a:latin typeface="Roboto Light" panose="02000000000000000000" pitchFamily="2" charset="0"/>
                <a:ea typeface="Roboto Light" panose="02000000000000000000" pitchFamily="2" charset="0"/>
                <a:cs typeface="Roboto Light" panose="02000000000000000000" pitchFamily="2" charset="0"/>
              </a:rPr>
              <a:t>:</a:t>
            </a:r>
          </a:p>
          <a:p>
            <a:pPr>
              <a:spcAft>
                <a:spcPts val="600"/>
              </a:spcAft>
            </a:pPr>
            <a:r>
              <a:rPr lang="de-DE" sz="2400" b="1" dirty="0">
                <a:latin typeface="Roboto Bold" panose="02000000000000000000" charset="0"/>
                <a:ea typeface="Roboto Bold" panose="02000000000000000000" charset="0"/>
                <a:cs typeface="Roboto Bold" panose="02000000000000000000" charset="0"/>
              </a:rPr>
              <a:t>Änderung § 198 Abs. 2 BewG</a:t>
            </a:r>
            <a:endParaRPr lang="de-DE" sz="2400" dirty="0">
              <a:latin typeface="Roboto Bold" panose="02000000000000000000" charset="0"/>
              <a:ea typeface="Roboto Bold" panose="02000000000000000000" charset="0"/>
              <a:cs typeface="Roboto Bold" panose="02000000000000000000" charset="0"/>
            </a:endParaRPr>
          </a:p>
          <a:p>
            <a:pPr>
              <a:spcBef>
                <a:spcPts val="600"/>
              </a:spcBef>
              <a:spcAft>
                <a:spcPts val="600"/>
              </a:spcAft>
            </a:pPr>
            <a:r>
              <a:rPr lang="de-DE" sz="2400" i="1" dirty="0">
                <a:latin typeface="Roboto Light" panose="02000000000000000000" pitchFamily="2" charset="0"/>
                <a:ea typeface="Roboto Light" panose="02000000000000000000" pitchFamily="2" charset="0"/>
                <a:cs typeface="Roboto Light" panose="02000000000000000000" pitchFamily="2" charset="0"/>
              </a:rPr>
              <a:t>„Als Nachweis des niedrigeren gemeinen Werts kann regelmäßig ein Gutachten des zuständigen Gutachterausschusses im Sinne der §§ 192 ff. des Baugesetzbuchs oder von Personen, die von einer staatlichen, staatlich anerkannten oder nach DIN EN ISO/IEC 17024 akkreditieren Stelle als Sachverständiger oder Gutachter für die Wertermittlung von Grundstücken bestellt oder </a:t>
            </a:r>
            <a:r>
              <a:rPr lang="de-DE" sz="2400" b="1" i="1" dirty="0">
                <a:latin typeface="Roboto Light" panose="02000000000000000000" pitchFamily="2" charset="0"/>
                <a:ea typeface="Roboto Light" panose="02000000000000000000" pitchFamily="2" charset="0"/>
                <a:cs typeface="Roboto Light" panose="02000000000000000000" pitchFamily="2" charset="0"/>
              </a:rPr>
              <a:t>zertifiziert </a:t>
            </a:r>
            <a:r>
              <a:rPr lang="de-DE" sz="2400" i="1" dirty="0">
                <a:latin typeface="Roboto Light" panose="02000000000000000000" pitchFamily="2" charset="0"/>
                <a:ea typeface="Roboto Light" panose="02000000000000000000" pitchFamily="2" charset="0"/>
                <a:cs typeface="Roboto Light" panose="02000000000000000000" pitchFamily="2" charset="0"/>
              </a:rPr>
              <a:t>worden sind, dienen.“</a:t>
            </a:r>
          </a:p>
          <a:p>
            <a:pPr>
              <a:spcBef>
                <a:spcPts val="600"/>
              </a:spcBef>
              <a:spcAft>
                <a:spcPts val="600"/>
              </a:spcAft>
            </a:pPr>
            <a:r>
              <a:rPr lang="de-DE" sz="2400" dirty="0">
                <a:latin typeface="Roboto Light" panose="02000000000000000000" pitchFamily="2" charset="0"/>
                <a:ea typeface="Roboto Light" panose="02000000000000000000" pitchFamily="2" charset="0"/>
                <a:cs typeface="Roboto Light" panose="02000000000000000000" pitchFamily="2" charset="0"/>
              </a:rPr>
              <a:t>Allerdings gehen die Finanzämter dazu über, nur die Gutachten der öffentlich bestellten und vereidigten zu akzeptieren, da sie nur diesen eine – vereidigte – Unabhängigkeit unterstellen. </a:t>
            </a:r>
          </a:p>
        </p:txBody>
      </p:sp>
    </p:spTree>
    <p:extLst>
      <p:ext uri="{BB962C8B-B14F-4D97-AF65-F5344CB8AC3E}">
        <p14:creationId xmlns:p14="http://schemas.microsoft.com/office/powerpoint/2010/main" val="293938667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a:xfrm>
            <a:off x="1196297" y="1756028"/>
            <a:ext cx="9749921" cy="116151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C82E1E"/>
              </a:buClr>
              <a:buNone/>
            </a:pPr>
            <a:endParaRPr lang="de-DE" sz="2200" dirty="0"/>
          </a:p>
          <a:p>
            <a:pPr marL="0" indent="0">
              <a:buNone/>
            </a:pPr>
            <a:br>
              <a:rPr lang="de-DE" sz="2200" i="1" dirty="0"/>
            </a:br>
            <a:endParaRPr lang="de-DE" sz="2200" i="1" dirty="0"/>
          </a:p>
          <a:p>
            <a:pPr marL="0" indent="0">
              <a:buNone/>
            </a:pPr>
            <a:endParaRPr lang="de-DE" sz="1400" dirty="0"/>
          </a:p>
          <a:p>
            <a:pPr indent="64294">
              <a:spcBef>
                <a:spcPts val="300"/>
              </a:spcBef>
              <a:buClr>
                <a:srgbClr val="C82E1E"/>
              </a:buClr>
              <a:buFont typeface="Wingdings" panose="05000000000000000000" pitchFamily="2" charset="2"/>
              <a:buChar char="Ü"/>
            </a:pPr>
            <a:endParaRPr lang="de-DE" sz="1400" dirty="0"/>
          </a:p>
        </p:txBody>
      </p:sp>
      <p:sp>
        <p:nvSpPr>
          <p:cNvPr id="7" name="Title 1"/>
          <p:cNvSpPr txBox="1">
            <a:spLocks/>
          </p:cNvSpPr>
          <p:nvPr/>
        </p:nvSpPr>
        <p:spPr>
          <a:xfrm>
            <a:off x="677451" y="814575"/>
            <a:ext cx="8722582" cy="1143648"/>
          </a:xfrm>
          <a:prstGeom prst="rect">
            <a:avLst/>
          </a:prstGeom>
        </p:spPr>
        <p:txBody>
          <a:bodyPr vert="horz" lIns="0" tIns="0" rIns="0" bIns="0" anchor="t" anchorCtr="0"/>
          <a:lstStyle>
            <a:lvl1pPr algn="l" defTabSz="914400" rtl="0" eaLnBrk="1" latinLnBrk="0" hangingPunct="1">
              <a:lnSpc>
                <a:spcPts val="6900"/>
              </a:lnSpc>
              <a:spcBef>
                <a:spcPct val="0"/>
              </a:spcBef>
              <a:buNone/>
              <a:defRPr sz="6600" b="1" kern="1200" baseline="0">
                <a:solidFill>
                  <a:schemeClr val="bg1"/>
                </a:solidFill>
                <a:latin typeface="+mn-lt"/>
                <a:ea typeface="+mj-ea"/>
                <a:cs typeface="+mj-cs"/>
              </a:defRPr>
            </a:lvl1pPr>
          </a:lstStyle>
          <a:p>
            <a:r>
              <a:rPr lang="de-DE" sz="4000" dirty="0"/>
              <a:t>Notwendigkeit der Nachbereitung (1/3)</a:t>
            </a:r>
            <a:endParaRPr lang="en-US" sz="4000" dirty="0"/>
          </a:p>
        </p:txBody>
      </p:sp>
      <p:sp>
        <p:nvSpPr>
          <p:cNvPr id="8"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d) §198 BewG Nachweis des geringeren gemeinen Werts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9" name="Textfeld 8"/>
          <p:cNvSpPr txBox="1"/>
          <p:nvPr/>
        </p:nvSpPr>
        <p:spPr>
          <a:xfrm>
            <a:off x="748520" y="1141558"/>
            <a:ext cx="9859618" cy="4039567"/>
          </a:xfrm>
          <a:prstGeom prst="rect">
            <a:avLst/>
          </a:prstGeom>
          <a:noFill/>
        </p:spPr>
        <p:txBody>
          <a:bodyPr wrap="square" rtlCol="0">
            <a:spAutoFit/>
          </a:bodyPr>
          <a:lstStyle/>
          <a:p>
            <a:pPr>
              <a:spcAft>
                <a:spcPts val="1200"/>
              </a:spcAft>
            </a:pPr>
            <a:r>
              <a:rPr lang="de-DE" sz="2400" b="1" dirty="0">
                <a:latin typeface="Roboto Bold" panose="02000000000000000000" charset="0"/>
                <a:ea typeface="Roboto Bold" panose="02000000000000000000" charset="0"/>
                <a:cs typeface="Roboto Bold" panose="02000000000000000000" charset="0"/>
              </a:rPr>
              <a:t>BFH vom 24.10.2017 (II R 40/15)</a:t>
            </a:r>
            <a:r>
              <a:rPr lang="de-DE" sz="2400" dirty="0">
                <a:latin typeface="Roboto Bold" panose="02000000000000000000" charset="0"/>
                <a:ea typeface="Roboto Bold" panose="02000000000000000000" charset="0"/>
                <a:cs typeface="Roboto Bold" panose="02000000000000000000" charset="0"/>
              </a:rPr>
              <a:t>: </a:t>
            </a:r>
          </a:p>
          <a:p>
            <a:pPr>
              <a:lnSpc>
                <a:spcPts val="2700"/>
              </a:lnSpc>
              <a:spcAft>
                <a:spcPts val="1200"/>
              </a:spcAft>
            </a:pPr>
            <a:r>
              <a:rPr lang="de-DE" sz="2400" i="1" dirty="0">
                <a:latin typeface="Roboto Light" panose="02000000000000000000" pitchFamily="2" charset="0"/>
                <a:ea typeface="Roboto Light" panose="02000000000000000000" pitchFamily="2" charset="0"/>
                <a:cs typeface="Roboto Light" panose="02000000000000000000" pitchFamily="2" charset="0"/>
              </a:rPr>
              <a:t>„</a:t>
            </a:r>
            <a:r>
              <a:rPr lang="de-DE" sz="2400" i="1" dirty="0">
                <a:solidFill>
                  <a:srgbClr val="FF0000"/>
                </a:solidFill>
                <a:latin typeface="Roboto Light" panose="02000000000000000000" pitchFamily="2" charset="0"/>
                <a:ea typeface="Roboto Light" panose="02000000000000000000" pitchFamily="2" charset="0"/>
                <a:cs typeface="Roboto Light" panose="02000000000000000000" pitchFamily="2" charset="0"/>
              </a:rPr>
              <a:t>1.</a:t>
            </a:r>
            <a:r>
              <a:rPr lang="de-DE" sz="2400" i="1" dirty="0">
                <a:latin typeface="Roboto Light" panose="02000000000000000000" pitchFamily="2" charset="0"/>
                <a:ea typeface="Roboto Light" panose="02000000000000000000" pitchFamily="2" charset="0"/>
                <a:cs typeface="Roboto Light" panose="02000000000000000000" pitchFamily="2" charset="0"/>
              </a:rPr>
              <a:t> Zu den Anforderungen an die Ordnungsmäßigkeit und zum Nachweiswert eines Sachverständigengutachtens bei der Grundstücksbedarfsbewertung. </a:t>
            </a:r>
          </a:p>
          <a:p>
            <a:pPr>
              <a:lnSpc>
                <a:spcPts val="2700"/>
              </a:lnSpc>
              <a:spcAft>
                <a:spcPts val="1200"/>
              </a:spcAft>
            </a:pPr>
            <a:r>
              <a:rPr lang="de-DE" sz="2400" i="1" dirty="0">
                <a:solidFill>
                  <a:srgbClr val="FF0000"/>
                </a:solidFill>
                <a:latin typeface="Roboto Light" panose="02000000000000000000" pitchFamily="2" charset="0"/>
                <a:ea typeface="Roboto Light" panose="02000000000000000000" pitchFamily="2" charset="0"/>
                <a:cs typeface="Roboto Light" panose="02000000000000000000" pitchFamily="2" charset="0"/>
              </a:rPr>
              <a:t>2.</a:t>
            </a:r>
            <a:r>
              <a:rPr lang="de-DE" sz="2400" i="1" dirty="0">
                <a:latin typeface="Roboto Light" panose="02000000000000000000" pitchFamily="2" charset="0"/>
                <a:ea typeface="Roboto Light" panose="02000000000000000000" pitchFamily="2" charset="0"/>
                <a:cs typeface="Roboto Light" panose="02000000000000000000" pitchFamily="2" charset="0"/>
              </a:rPr>
              <a:t> Wird im gutachterlichen Ertragswertverfahren bei Erträgen, Bewirtschaftungskosten und der Restnutzungsdauer nicht der schlechte Gebäudezustand berücksichtigt, können Instandsetzungskosten durch Abschläge erforderlich sein. </a:t>
            </a:r>
            <a:br>
              <a:rPr lang="de-DE" sz="2400" i="1" dirty="0">
                <a:latin typeface="Roboto Light" panose="02000000000000000000" pitchFamily="2" charset="0"/>
                <a:ea typeface="Roboto Light" panose="02000000000000000000" pitchFamily="2" charset="0"/>
                <a:cs typeface="Roboto Light" panose="02000000000000000000" pitchFamily="2" charset="0"/>
              </a:rPr>
            </a:br>
            <a:r>
              <a:rPr lang="de-DE" sz="2400" i="1" dirty="0">
                <a:latin typeface="Roboto Light" panose="02000000000000000000" pitchFamily="2" charset="0"/>
                <a:ea typeface="Roboto Light" panose="02000000000000000000" pitchFamily="2" charset="0"/>
                <a:cs typeface="Roboto Light" panose="02000000000000000000" pitchFamily="2" charset="0"/>
              </a:rPr>
              <a:t>Aus dem Gutachten muss sich jedoch ergeben, wie sich die Mängel und Schäden auf den Verkehrswert auswirken.“</a:t>
            </a:r>
          </a:p>
        </p:txBody>
      </p:sp>
    </p:spTree>
    <p:extLst>
      <p:ext uri="{BB962C8B-B14F-4D97-AF65-F5344CB8AC3E}">
        <p14:creationId xmlns:p14="http://schemas.microsoft.com/office/powerpoint/2010/main" val="201833898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a:xfrm>
            <a:off x="1196297" y="1756028"/>
            <a:ext cx="9749921" cy="116151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C82E1E"/>
              </a:buClr>
              <a:buNone/>
            </a:pPr>
            <a:endParaRPr lang="de-DE" sz="2200" dirty="0"/>
          </a:p>
          <a:p>
            <a:pPr marL="0" indent="0">
              <a:buNone/>
            </a:pPr>
            <a:br>
              <a:rPr lang="de-DE" sz="2200" i="1" dirty="0"/>
            </a:br>
            <a:endParaRPr lang="de-DE" sz="2200" i="1" dirty="0"/>
          </a:p>
          <a:p>
            <a:pPr marL="0" indent="0">
              <a:buNone/>
            </a:pPr>
            <a:endParaRPr lang="de-DE" sz="1400" dirty="0"/>
          </a:p>
          <a:p>
            <a:pPr indent="64294">
              <a:spcBef>
                <a:spcPts val="300"/>
              </a:spcBef>
              <a:buClr>
                <a:srgbClr val="C82E1E"/>
              </a:buClr>
              <a:buFont typeface="Wingdings" panose="05000000000000000000" pitchFamily="2" charset="2"/>
              <a:buChar char="Ü"/>
            </a:pPr>
            <a:endParaRPr lang="de-DE" sz="1400" dirty="0"/>
          </a:p>
        </p:txBody>
      </p:sp>
      <p:sp>
        <p:nvSpPr>
          <p:cNvPr id="7" name="Title 1"/>
          <p:cNvSpPr txBox="1">
            <a:spLocks/>
          </p:cNvSpPr>
          <p:nvPr/>
        </p:nvSpPr>
        <p:spPr>
          <a:xfrm>
            <a:off x="677451" y="814575"/>
            <a:ext cx="8722582" cy="1143648"/>
          </a:xfrm>
          <a:prstGeom prst="rect">
            <a:avLst/>
          </a:prstGeom>
        </p:spPr>
        <p:txBody>
          <a:bodyPr vert="horz" lIns="0" tIns="0" rIns="0" bIns="0" anchor="t" anchorCtr="0"/>
          <a:lstStyle>
            <a:lvl1pPr algn="l" defTabSz="914400" rtl="0" eaLnBrk="1" latinLnBrk="0" hangingPunct="1">
              <a:lnSpc>
                <a:spcPts val="6900"/>
              </a:lnSpc>
              <a:spcBef>
                <a:spcPct val="0"/>
              </a:spcBef>
              <a:buNone/>
              <a:defRPr sz="6600" b="1" kern="1200" baseline="0">
                <a:solidFill>
                  <a:schemeClr val="bg1"/>
                </a:solidFill>
                <a:latin typeface="+mn-lt"/>
                <a:ea typeface="+mj-ea"/>
                <a:cs typeface="+mj-cs"/>
              </a:defRPr>
            </a:lvl1pPr>
          </a:lstStyle>
          <a:p>
            <a:r>
              <a:rPr lang="de-DE" sz="4000" dirty="0"/>
              <a:t>Notwendigkeit der Nachbereitung (1/3)</a:t>
            </a:r>
            <a:endParaRPr lang="en-US" sz="4000" dirty="0"/>
          </a:p>
        </p:txBody>
      </p:sp>
      <p:sp>
        <p:nvSpPr>
          <p:cNvPr id="8"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d) §198 BewG Nachweis des geringeren gemeinen Werts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9" name="Textfeld 8"/>
          <p:cNvSpPr txBox="1"/>
          <p:nvPr/>
        </p:nvSpPr>
        <p:spPr>
          <a:xfrm>
            <a:off x="803384" y="1104982"/>
            <a:ext cx="10471168" cy="4093428"/>
          </a:xfrm>
          <a:prstGeom prst="rect">
            <a:avLst/>
          </a:prstGeom>
          <a:noFill/>
        </p:spPr>
        <p:txBody>
          <a:bodyPr wrap="square" rtlCol="0">
            <a:spAutoFit/>
          </a:bodyPr>
          <a:lstStyle/>
          <a:p>
            <a:pPr>
              <a:spcAft>
                <a:spcPts val="1200"/>
              </a:spcAft>
            </a:pPr>
            <a:r>
              <a:rPr lang="de-DE" sz="2400" b="1" dirty="0">
                <a:latin typeface="Roboto Bold" panose="02000000000000000000" charset="0"/>
                <a:ea typeface="Roboto Bold" panose="02000000000000000000" charset="0"/>
                <a:cs typeface="Roboto Bold" panose="02000000000000000000" charset="0"/>
              </a:rPr>
              <a:t>Aber:</a:t>
            </a:r>
          </a:p>
          <a:p>
            <a:r>
              <a:rPr lang="de-DE" sz="2400" dirty="0">
                <a:latin typeface="Roboto Light" panose="02000000000000000000" pitchFamily="2" charset="0"/>
                <a:ea typeface="Roboto Light" panose="02000000000000000000" pitchFamily="2" charset="0"/>
                <a:cs typeface="Roboto Light" panose="02000000000000000000" pitchFamily="2" charset="0"/>
              </a:rPr>
              <a:t>Der Gutachter muss den </a:t>
            </a:r>
            <a:r>
              <a:rPr lang="de-DE" sz="2400" b="1" dirty="0">
                <a:latin typeface="Roboto Light" panose="02000000000000000000" pitchFamily="2" charset="0"/>
                <a:ea typeface="Roboto Light" panose="02000000000000000000" pitchFamily="2" charset="0"/>
                <a:cs typeface="Roboto Light" panose="02000000000000000000" pitchFamily="2" charset="0"/>
              </a:rPr>
              <a:t>Wert zum Stichtag </a:t>
            </a:r>
            <a:r>
              <a:rPr lang="de-DE" sz="2400" dirty="0">
                <a:latin typeface="Roboto Light" panose="02000000000000000000" pitchFamily="2" charset="0"/>
                <a:ea typeface="Roboto Light" panose="02000000000000000000" pitchFamily="2" charset="0"/>
                <a:cs typeface="Roboto Light" panose="02000000000000000000" pitchFamily="2" charset="0"/>
              </a:rPr>
              <a:t>ermitteln. </a:t>
            </a:r>
          </a:p>
          <a:p>
            <a:r>
              <a:rPr lang="de-DE" sz="2400" dirty="0">
                <a:latin typeface="Roboto Light" panose="02000000000000000000" pitchFamily="2" charset="0"/>
                <a:ea typeface="Roboto Light" panose="02000000000000000000" pitchFamily="2" charset="0"/>
                <a:cs typeface="Roboto Light" panose="02000000000000000000" pitchFamily="2" charset="0"/>
              </a:rPr>
              <a:t>Erfolgt also die Schenkung zum Stichtag 30.10.2024, ist für den steuerlichen Bedarfswert der Bodenwert zum Stichtag 01.01.2024 anzusetzen:</a:t>
            </a:r>
          </a:p>
          <a:p>
            <a:r>
              <a:rPr lang="de-DE" sz="2400" dirty="0">
                <a:latin typeface="Roboto Light" panose="02000000000000000000" pitchFamily="2" charset="0"/>
                <a:ea typeface="Roboto Light" panose="02000000000000000000" pitchFamily="2" charset="0"/>
                <a:cs typeface="Roboto Light" panose="02000000000000000000" pitchFamily="2" charset="0"/>
              </a:rPr>
              <a:t>– und zwar für alle Schenkungen oder Erbschaften bis zum 31.12.2025.</a:t>
            </a:r>
          </a:p>
          <a:p>
            <a:pPr>
              <a:spcBef>
                <a:spcPts val="1200"/>
              </a:spcBef>
            </a:pPr>
            <a:r>
              <a:rPr lang="de-DE" sz="2400" dirty="0">
                <a:latin typeface="Roboto Light" panose="02000000000000000000" pitchFamily="2" charset="0"/>
                <a:ea typeface="Roboto Light" panose="02000000000000000000" pitchFamily="2" charset="0"/>
                <a:cs typeface="Roboto Light" panose="02000000000000000000" pitchFamily="2" charset="0"/>
              </a:rPr>
              <a:t>Der Sachverständige muss den Bodenwert (und natürlich alle anderen Grundlagen der Bewertung) zum Stichtag 30.10.2024 ermitteln und sich daher auch mit dem Bodenrichtwert zu diesem Stichtag auseinandersetzen. In der steuerlichen Bewertung verbleibt es beim Ansatz des zuletzt veröffentlichten Bodenrichtwerts.</a:t>
            </a:r>
          </a:p>
        </p:txBody>
      </p:sp>
    </p:spTree>
    <p:extLst>
      <p:ext uri="{BB962C8B-B14F-4D97-AF65-F5344CB8AC3E}">
        <p14:creationId xmlns:p14="http://schemas.microsoft.com/office/powerpoint/2010/main" val="245639463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Die Vereinbarung von Gegenleistungen und ihren Folgen</a:t>
            </a:r>
          </a:p>
        </p:txBody>
      </p:sp>
      <p:sp>
        <p:nvSpPr>
          <p:cNvPr id="12" name="Textfeld 11"/>
          <p:cNvSpPr txBox="1"/>
          <p:nvPr/>
        </p:nvSpPr>
        <p:spPr>
          <a:xfrm>
            <a:off x="748520" y="1347450"/>
            <a:ext cx="10311350" cy="1403589"/>
          </a:xfrm>
          <a:prstGeom prst="rect">
            <a:avLst/>
          </a:prstGeom>
          <a:noFill/>
        </p:spPr>
        <p:txBody>
          <a:bodyPr wrap="square" rtlCol="0">
            <a:spAutoFit/>
          </a:bodyPr>
          <a:lstStyle/>
          <a:p>
            <a:pPr>
              <a:lnSpc>
                <a:spcPts val="3500"/>
              </a:lnSpc>
              <a:spcAft>
                <a:spcPts val="1200"/>
              </a:spcAft>
              <a:buClr>
                <a:srgbClr val="ED1D13"/>
              </a:buClr>
            </a:pPr>
            <a:r>
              <a:rPr lang="de-DE" sz="2400" dirty="0">
                <a:latin typeface="Roboto Light" panose="02000000000000000000"/>
                <a:ea typeface="Roboto Bold" panose="02000000000000000000" pitchFamily="2" charset="0"/>
                <a:cs typeface="Roboto Bold" panose="02000000000000000000" pitchFamily="2" charset="0"/>
              </a:rPr>
              <a:t>Anhand des richtigen steuerlichen Werts sind in einem nächsten Schritt die für den Mandanten wichtigen Gegenleistungen für dessen Altersversorgung, aber auch die </a:t>
            </a:r>
            <a:r>
              <a:rPr lang="de-DE" sz="2400" dirty="0" err="1">
                <a:latin typeface="Roboto Light" panose="02000000000000000000"/>
                <a:ea typeface="Roboto Bold" panose="02000000000000000000" pitchFamily="2" charset="0"/>
                <a:cs typeface="Roboto Bold" panose="02000000000000000000" pitchFamily="2" charset="0"/>
              </a:rPr>
              <a:t>schenkungsteuerliche</a:t>
            </a:r>
            <a:r>
              <a:rPr lang="de-DE" sz="2400" dirty="0">
                <a:latin typeface="Roboto Light" panose="02000000000000000000"/>
                <a:ea typeface="Roboto Bold" panose="02000000000000000000" pitchFamily="2" charset="0"/>
                <a:cs typeface="Roboto Bold" panose="02000000000000000000" pitchFamily="2" charset="0"/>
              </a:rPr>
              <a:t> Optimierung zu berechnen.</a:t>
            </a:r>
          </a:p>
        </p:txBody>
      </p:sp>
    </p:spTree>
    <p:extLst>
      <p:ext uri="{BB962C8B-B14F-4D97-AF65-F5344CB8AC3E}">
        <p14:creationId xmlns:p14="http://schemas.microsoft.com/office/powerpoint/2010/main" val="619786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a) Kaufpreis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7" y="1216673"/>
            <a:ext cx="10102976" cy="830997"/>
          </a:xfrm>
          <a:prstGeom prst="rect">
            <a:avLst/>
          </a:prstGeom>
          <a:noFill/>
        </p:spPr>
        <p:txBody>
          <a:bodyPr wrap="square" rtlCol="0">
            <a:spAutoFit/>
          </a:bodyPr>
          <a:lstStyle/>
          <a:p>
            <a:pPr>
              <a:spcAft>
                <a:spcPts val="6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Die Übergabe einer Immobilie an die nächste Generation kann auch entgeltlich oder teilentgeltlich ausgestaltet werden. </a:t>
            </a:r>
          </a:p>
        </p:txBody>
      </p:sp>
    </p:spTree>
    <p:extLst>
      <p:ext uri="{BB962C8B-B14F-4D97-AF65-F5344CB8AC3E}">
        <p14:creationId xmlns:p14="http://schemas.microsoft.com/office/powerpoint/2010/main" val="274468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33021"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 Überlegungen vor der lebzeitigen Immobilienübergabe</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33021" y="1190532"/>
            <a:ext cx="10311350" cy="1401794"/>
          </a:xfrm>
          <a:prstGeom prst="rect">
            <a:avLst/>
          </a:prstGeom>
          <a:noFill/>
        </p:spPr>
        <p:txBody>
          <a:bodyPr wrap="square" rtlCol="0">
            <a:spAutoFit/>
          </a:bodyPr>
          <a:lstStyle/>
          <a:p>
            <a:pPr>
              <a:lnSpc>
                <a:spcPts val="3500"/>
              </a:lnSpc>
              <a:buClr>
                <a:srgbClr val="ED1D13"/>
              </a:buClr>
            </a:pPr>
            <a:r>
              <a:rPr lang="de-DE" sz="2400" dirty="0">
                <a:latin typeface="Roboto Light" panose="02000000000000000000" pitchFamily="2" charset="0"/>
                <a:ea typeface="Roboto Light" panose="02000000000000000000" pitchFamily="2" charset="0"/>
                <a:cs typeface="Roboto Bold" panose="02000000000000000000" charset="0"/>
              </a:rPr>
              <a:t>In dieser Vermögensaufstellung sind die maßgeblichen, </a:t>
            </a:r>
          </a:p>
          <a:p>
            <a:pPr>
              <a:lnSpc>
                <a:spcPts val="3500"/>
              </a:lnSpc>
              <a:buClr>
                <a:srgbClr val="ED1D13"/>
              </a:buClr>
            </a:pPr>
            <a:r>
              <a:rPr lang="de-DE" sz="2400" dirty="0">
                <a:latin typeface="Roboto Light" panose="02000000000000000000" pitchFamily="2" charset="0"/>
                <a:ea typeface="Roboto Light" panose="02000000000000000000" pitchFamily="2" charset="0"/>
                <a:cs typeface="Roboto Bold" panose="02000000000000000000" charset="0"/>
              </a:rPr>
              <a:t>im Zusammenhang mit diesen Immobilien stehenden </a:t>
            </a:r>
          </a:p>
          <a:p>
            <a:pPr>
              <a:lnSpc>
                <a:spcPts val="3500"/>
              </a:lnSpc>
              <a:buClr>
                <a:srgbClr val="ED1D13"/>
              </a:buClr>
            </a:pPr>
            <a:r>
              <a:rPr lang="de-DE" sz="2400" dirty="0">
                <a:latin typeface="Roboto Light" panose="02000000000000000000" pitchFamily="2" charset="0"/>
                <a:ea typeface="Roboto Light" panose="02000000000000000000" pitchFamily="2" charset="0"/>
                <a:cs typeface="Roboto Bold" panose="02000000000000000000" charset="0"/>
              </a:rPr>
              <a:t>Informationen zusammenzustellen. </a:t>
            </a:r>
            <a:endParaRPr lang="de-DE" sz="2400" b="1" dirty="0">
              <a:latin typeface="Arial Narrow" panose="020B0606020202030204" pitchFamily="34" charset="0"/>
            </a:endParaRPr>
          </a:p>
        </p:txBody>
      </p:sp>
    </p:spTree>
    <p:extLst>
      <p:ext uri="{BB962C8B-B14F-4D97-AF65-F5344CB8AC3E}">
        <p14:creationId xmlns:p14="http://schemas.microsoft.com/office/powerpoint/2010/main" val="4263705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a) Kaufpreis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7" y="1140473"/>
            <a:ext cx="10102976" cy="4247317"/>
          </a:xfrm>
          <a:prstGeom prst="rect">
            <a:avLst/>
          </a:prstGeom>
          <a:noFill/>
        </p:spPr>
        <p:txBody>
          <a:bodyPr wrap="square" rtlCol="0">
            <a:spAutoFit/>
          </a:bodyPr>
          <a:lstStyle/>
          <a:p>
            <a:pPr>
              <a:spcAft>
                <a:spcPts val="18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Gerade in den Zeiten des sehr unsicheren Immobilienmarktes und damit der sehr unsicheren steuerlichen Bewertung ist es enorm wichtig, eventuell auch andere Methoden einer Übergaberegelung zu überdenken. </a:t>
            </a:r>
          </a:p>
          <a:p>
            <a:pPr>
              <a:spcAft>
                <a:spcPts val="600"/>
              </a:spcAft>
              <a:buClr>
                <a:srgbClr val="ED1D13"/>
              </a:buClr>
            </a:pPr>
            <a:r>
              <a:rPr lang="de-DE" sz="2400" b="1" dirty="0">
                <a:latin typeface="Roboto Bold" panose="02000000000000000000" charset="0"/>
                <a:ea typeface="Roboto Bold" panose="02000000000000000000" charset="0"/>
                <a:cs typeface="Roboto Bold" panose="02000000000000000000" charset="0"/>
              </a:rPr>
              <a:t>1. Vollentgeltlicher Vertrag</a:t>
            </a:r>
          </a:p>
          <a:p>
            <a:pPr>
              <a:spcAft>
                <a:spcPts val="600"/>
              </a:spcAft>
              <a:buClr>
                <a:srgbClr val="ED1D13"/>
              </a:buClr>
            </a:pPr>
            <a:r>
              <a:rPr lang="de-DE" sz="2400" dirty="0">
                <a:latin typeface="Roboto" panose="02000000000000000000" pitchFamily="2" charset="0"/>
                <a:ea typeface="Roboto" panose="02000000000000000000" pitchFamily="2" charset="0"/>
                <a:cs typeface="Roboto Light" panose="02000000000000000000" pitchFamily="2" charset="0"/>
              </a:rPr>
              <a:t>1.1. Ermittlung des Kaufpreises</a:t>
            </a:r>
          </a:p>
          <a:p>
            <a:pPr>
              <a:spcAft>
                <a:spcPts val="6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Sie vereinbaren mit Ihrem Kind eine Gegenleistung in Höhe eines marktüblichen Kaufpreises.</a:t>
            </a:r>
          </a:p>
          <a:p>
            <a:pPr>
              <a:spcAft>
                <a:spcPts val="6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Die Ermittlung dieses Kaufpreises muss sehr sorgfältig erfolgen. </a:t>
            </a:r>
            <a:br>
              <a:rPr lang="de-DE" sz="2400" dirty="0">
                <a:latin typeface="Roboto Light" panose="02000000000000000000" pitchFamily="2" charset="0"/>
                <a:ea typeface="Roboto Light" panose="02000000000000000000" pitchFamily="2" charset="0"/>
                <a:cs typeface="Roboto Light" panose="02000000000000000000" pitchFamily="2" charset="0"/>
              </a:rPr>
            </a:br>
            <a:r>
              <a:rPr lang="de-DE" sz="2400" dirty="0">
                <a:latin typeface="Roboto Light" panose="02000000000000000000" pitchFamily="2" charset="0"/>
                <a:ea typeface="Roboto Light" panose="02000000000000000000" pitchFamily="2" charset="0"/>
                <a:cs typeface="Roboto Light" panose="02000000000000000000" pitchFamily="2" charset="0"/>
              </a:rPr>
              <a:t>Am besten ist es, wenn Sie sich mit Maklern, Banken, Immobilienscout24 etc. auseinander setzen. </a:t>
            </a:r>
          </a:p>
        </p:txBody>
      </p:sp>
    </p:spTree>
    <p:extLst>
      <p:ext uri="{BB962C8B-B14F-4D97-AF65-F5344CB8AC3E}">
        <p14:creationId xmlns:p14="http://schemas.microsoft.com/office/powerpoint/2010/main" val="3319978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a) Kaufpreis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7" y="1216673"/>
            <a:ext cx="10102976" cy="3200876"/>
          </a:xfrm>
          <a:prstGeom prst="rect">
            <a:avLst/>
          </a:prstGeom>
          <a:noFill/>
        </p:spPr>
        <p:txBody>
          <a:bodyPr wrap="square" rtlCol="0">
            <a:spAutoFit/>
          </a:bodyPr>
          <a:lstStyle/>
          <a:p>
            <a:pPr>
              <a:spcAft>
                <a:spcPts val="6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Mit diesem Kaufpreis vermeiden Sie eine unentgeltliche Überlassung und damit das Problem der </a:t>
            </a:r>
            <a:r>
              <a:rPr lang="de-DE" sz="2400" b="1" dirty="0">
                <a:latin typeface="Roboto Light" panose="02000000000000000000" pitchFamily="2" charset="0"/>
                <a:ea typeface="Roboto Light" panose="02000000000000000000" pitchFamily="2" charset="0"/>
                <a:cs typeface="Roboto Light" panose="02000000000000000000" pitchFamily="2" charset="0"/>
              </a:rPr>
              <a:t>Ermittlung des steuerlichen Bedarfswerts und/oder der Einholung eines Sachverständigengutachtens.</a:t>
            </a:r>
            <a:r>
              <a:rPr lang="de-DE" sz="2400" dirty="0">
                <a:latin typeface="Roboto Light" panose="02000000000000000000" pitchFamily="2" charset="0"/>
                <a:ea typeface="Roboto Light" panose="02000000000000000000" pitchFamily="2" charset="0"/>
                <a:cs typeface="Roboto Light" panose="02000000000000000000" pitchFamily="2" charset="0"/>
              </a:rPr>
              <a:t> </a:t>
            </a:r>
          </a:p>
          <a:p>
            <a:pPr>
              <a:spcAft>
                <a:spcPts val="600"/>
              </a:spcAft>
              <a:buClr>
                <a:srgbClr val="ED1D13"/>
              </a:buClr>
            </a:pPr>
            <a:endParaRPr lang="de-DE" sz="2400" dirty="0">
              <a:latin typeface="Roboto Light" panose="02000000000000000000" pitchFamily="2" charset="0"/>
              <a:ea typeface="Roboto Light" panose="02000000000000000000" pitchFamily="2" charset="0"/>
              <a:cs typeface="Roboto Light" panose="02000000000000000000" pitchFamily="2" charset="0"/>
            </a:endParaRPr>
          </a:p>
          <a:p>
            <a:pPr>
              <a:spcAft>
                <a:spcPts val="6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Allerdings muss dieser Vertrag so durchgeführt werden, wie auch ein Vertrag mit einem fremden Dritten. Der Kaufpreis muss dieser Höhe entsprechen, die ein fremder Dritter bezahlen würde. Der Kaufpreis muss aber auch in voller Höhe bezahlt werden. </a:t>
            </a:r>
          </a:p>
        </p:txBody>
      </p:sp>
    </p:spTree>
    <p:extLst>
      <p:ext uri="{BB962C8B-B14F-4D97-AF65-F5344CB8AC3E}">
        <p14:creationId xmlns:p14="http://schemas.microsoft.com/office/powerpoint/2010/main" val="2729043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a) Kaufpreis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7" y="1216673"/>
            <a:ext cx="9998028" cy="2754600"/>
          </a:xfrm>
          <a:prstGeom prst="rect">
            <a:avLst/>
          </a:prstGeom>
          <a:noFill/>
        </p:spPr>
        <p:txBody>
          <a:bodyPr wrap="square" rtlCol="0">
            <a:spAutoFit/>
          </a:bodyPr>
          <a:lstStyle/>
          <a:p>
            <a:pPr>
              <a:spcAft>
                <a:spcPts val="600"/>
              </a:spcAft>
              <a:buClr>
                <a:srgbClr val="ED1D13"/>
              </a:buClr>
            </a:pPr>
            <a:r>
              <a:rPr lang="de-DE" sz="2400" dirty="0">
                <a:latin typeface="Roboto" panose="02000000000000000000" pitchFamily="2" charset="0"/>
                <a:ea typeface="Roboto" panose="02000000000000000000" pitchFamily="2" charset="0"/>
                <a:cs typeface="Roboto Light" panose="02000000000000000000" pitchFamily="2" charset="0"/>
              </a:rPr>
              <a:t>1.2. Besprechung der Finanzierung</a:t>
            </a:r>
          </a:p>
          <a:p>
            <a:pPr>
              <a:spcAft>
                <a:spcPts val="6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Soweit mit der zu übertragenden Immobilie seitens des Erwerbers Einkünfte aus Vermietung und Verpachtung erzielt werden, können die Kreditzinsen als Werbungskosten abgesetzt werden. </a:t>
            </a:r>
            <a:br>
              <a:rPr lang="de-DE" sz="2400" dirty="0">
                <a:latin typeface="Roboto Light" panose="02000000000000000000" pitchFamily="2" charset="0"/>
                <a:ea typeface="Roboto Light" panose="02000000000000000000" pitchFamily="2" charset="0"/>
                <a:cs typeface="Roboto Light" panose="02000000000000000000" pitchFamily="2" charset="0"/>
              </a:rPr>
            </a:br>
            <a:r>
              <a:rPr lang="de-DE" sz="2400" dirty="0">
                <a:latin typeface="Roboto Light" panose="02000000000000000000" pitchFamily="2" charset="0"/>
                <a:ea typeface="Roboto Light" panose="02000000000000000000" pitchFamily="2" charset="0"/>
                <a:cs typeface="Roboto Light" panose="02000000000000000000" pitchFamily="2" charset="0"/>
              </a:rPr>
              <a:t>Allerdings muss dann auch geregelt werden, dass der Ertrag ertragsteuerlich auch zum Erwerber kommt, sich also der Schenker keinen Nießbrauch vorbehält.</a:t>
            </a:r>
          </a:p>
        </p:txBody>
      </p:sp>
    </p:spTree>
    <p:extLst>
      <p:ext uri="{BB962C8B-B14F-4D97-AF65-F5344CB8AC3E}">
        <p14:creationId xmlns:p14="http://schemas.microsoft.com/office/powerpoint/2010/main" val="255327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a) Kaufpreis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7" y="997598"/>
            <a:ext cx="10398078" cy="4539704"/>
          </a:xfrm>
          <a:prstGeom prst="rect">
            <a:avLst/>
          </a:prstGeom>
          <a:noFill/>
        </p:spPr>
        <p:txBody>
          <a:bodyPr wrap="square" rtlCol="0">
            <a:spAutoFit/>
          </a:bodyPr>
          <a:lstStyle/>
          <a:p>
            <a:pPr marL="457200" indent="-457200">
              <a:spcAft>
                <a:spcPts val="600"/>
              </a:spcAft>
              <a:buClr>
                <a:srgbClr val="ED1D13"/>
              </a:buClr>
              <a:buAutoNum type="alphaLcParenR"/>
            </a:pPr>
            <a:r>
              <a:rPr lang="de-DE" sz="2400" dirty="0">
                <a:latin typeface="Roboto" panose="02000000000000000000" pitchFamily="2" charset="0"/>
                <a:ea typeface="Roboto" panose="02000000000000000000" pitchFamily="2" charset="0"/>
                <a:cs typeface="Roboto Light" panose="02000000000000000000" pitchFamily="2" charset="0"/>
              </a:rPr>
              <a:t>Fremdfinanzierung</a:t>
            </a:r>
          </a:p>
          <a:p>
            <a:pPr>
              <a:spcAft>
                <a:spcPts val="6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Soweit die Finanzierung über ein Kreditinstitut erfolgt, ist sie als fremdüblich anzusehen. </a:t>
            </a:r>
          </a:p>
          <a:p>
            <a:pPr>
              <a:spcAft>
                <a:spcPts val="12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Möglich wäre auch einen Teil oder den gesamten Kaufpreis u.a. durch Übernahme eines Darlehensvertrags der Eltern zu begleichen. Mit dieser Übernahme werden die Eltern hinsichtlich eventuell höherer Kreditzinsen entlastet.</a:t>
            </a:r>
          </a:p>
          <a:p>
            <a:pPr marL="457200" indent="-457200">
              <a:spcAft>
                <a:spcPts val="600"/>
              </a:spcAft>
              <a:buClr>
                <a:srgbClr val="ED1D13"/>
              </a:buClr>
              <a:buFont typeface="+mj-lt"/>
              <a:buAutoNum type="alphaLcParenR" startAt="2"/>
            </a:pPr>
            <a:r>
              <a:rPr lang="de-DE" sz="2400" dirty="0">
                <a:latin typeface="Roboto" panose="02000000000000000000" pitchFamily="2" charset="0"/>
                <a:ea typeface="Roboto" panose="02000000000000000000" pitchFamily="2" charset="0"/>
                <a:cs typeface="Roboto Light" panose="02000000000000000000" pitchFamily="2" charset="0"/>
              </a:rPr>
              <a:t>Finanzierung durch den Schenker oder einer anderen mit dem Erwerber nahe stehenden Person</a:t>
            </a:r>
          </a:p>
          <a:p>
            <a:pPr>
              <a:spcAft>
                <a:spcPts val="6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-&gt; Abschluss eines Darlehensvertrags: Hier ist – wie immer im Steuerrecht –</a:t>
            </a:r>
            <a:br>
              <a:rPr lang="de-DE" sz="2400" dirty="0">
                <a:latin typeface="Roboto Light" panose="02000000000000000000" pitchFamily="2" charset="0"/>
                <a:ea typeface="Roboto Light" panose="02000000000000000000" pitchFamily="2" charset="0"/>
                <a:cs typeface="Roboto Light" panose="02000000000000000000" pitchFamily="2" charset="0"/>
              </a:rPr>
            </a:br>
            <a:r>
              <a:rPr lang="de-DE" sz="2400" dirty="0">
                <a:latin typeface="Roboto Light" panose="02000000000000000000" pitchFamily="2" charset="0"/>
                <a:ea typeface="Roboto Light" panose="02000000000000000000" pitchFamily="2" charset="0"/>
                <a:cs typeface="Roboto Light" panose="02000000000000000000" pitchFamily="2" charset="0"/>
              </a:rPr>
              <a:t>    der Blick auf die „Fremdüblichkeit“ zu setzen.</a:t>
            </a:r>
          </a:p>
        </p:txBody>
      </p:sp>
    </p:spTree>
    <p:extLst>
      <p:ext uri="{BB962C8B-B14F-4D97-AF65-F5344CB8AC3E}">
        <p14:creationId xmlns:p14="http://schemas.microsoft.com/office/powerpoint/2010/main" val="1196672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a) Kaufpreis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7" y="1235723"/>
            <a:ext cx="10102976" cy="2831544"/>
          </a:xfrm>
          <a:prstGeom prst="rect">
            <a:avLst/>
          </a:prstGeom>
          <a:noFill/>
        </p:spPr>
        <p:txBody>
          <a:bodyPr wrap="square" rtlCol="0">
            <a:spAutoFit/>
          </a:bodyPr>
          <a:lstStyle/>
          <a:p>
            <a:pPr>
              <a:spcAft>
                <a:spcPts val="600"/>
              </a:spcAft>
              <a:buClr>
                <a:srgbClr val="ED1D13"/>
              </a:buClr>
            </a:pPr>
            <a:r>
              <a:rPr lang="de-DE" sz="2400" dirty="0">
                <a:latin typeface="Roboto" panose="02000000000000000000" pitchFamily="2" charset="0"/>
                <a:ea typeface="Roboto" panose="02000000000000000000" pitchFamily="2" charset="0"/>
                <a:cs typeface="Roboto Light" panose="02000000000000000000" pitchFamily="2" charset="0"/>
              </a:rPr>
              <a:t>1.3. ertragssteuerliche Konsequenzen</a:t>
            </a:r>
          </a:p>
          <a:p>
            <a:pPr>
              <a:spcAft>
                <a:spcPts val="6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Soweit der Erwerber Einkünfte aus Vermietung und Verpachtung erzielt, kann er in Höhe der Gegenleistung wie beim Kauf unter Fremden die Abschreibung geltend machen. </a:t>
            </a:r>
          </a:p>
          <a:p>
            <a:pPr>
              <a:spcAft>
                <a:spcPts val="6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Hier sind ebenfalls die vom BFH (dem höchsten deutschen Finanzgericht) zu </a:t>
            </a:r>
            <a:r>
              <a:rPr lang="de-DE" sz="2400" b="1" dirty="0">
                <a:latin typeface="Roboto Light" panose="02000000000000000000" pitchFamily="2" charset="0"/>
                <a:ea typeface="Roboto Light" panose="02000000000000000000" pitchFamily="2" charset="0"/>
                <a:cs typeface="Roboto Light" panose="02000000000000000000" pitchFamily="2" charset="0"/>
              </a:rPr>
              <a:t>Kaufpreisaufteilung </a:t>
            </a:r>
            <a:r>
              <a:rPr lang="de-DE" sz="2400" dirty="0">
                <a:latin typeface="Roboto Light" panose="02000000000000000000" pitchFamily="2" charset="0"/>
                <a:ea typeface="Roboto Light" panose="02000000000000000000" pitchFamily="2" charset="0"/>
                <a:cs typeface="Roboto Light" panose="02000000000000000000" pitchFamily="2" charset="0"/>
              </a:rPr>
              <a:t>vorgegebenen Regularien einzuhalten – eventuell auch Aufnahme der Kaufpreisaufteilung im Überlassungsvertrags.</a:t>
            </a:r>
          </a:p>
        </p:txBody>
      </p:sp>
    </p:spTree>
    <p:extLst>
      <p:ext uri="{BB962C8B-B14F-4D97-AF65-F5344CB8AC3E}">
        <p14:creationId xmlns:p14="http://schemas.microsoft.com/office/powerpoint/2010/main" val="707054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a) Kaufpreis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7" y="1273823"/>
            <a:ext cx="10102976" cy="2539157"/>
          </a:xfrm>
          <a:prstGeom prst="rect">
            <a:avLst/>
          </a:prstGeom>
          <a:noFill/>
        </p:spPr>
        <p:txBody>
          <a:bodyPr wrap="square" rtlCol="0">
            <a:spAutoFit/>
          </a:bodyPr>
          <a:lstStyle/>
          <a:p>
            <a:pPr>
              <a:spcAft>
                <a:spcPts val="600"/>
              </a:spcAft>
              <a:buClr>
                <a:srgbClr val="ED1D13"/>
              </a:buClr>
            </a:pPr>
            <a:r>
              <a:rPr lang="de-DE" sz="2400" dirty="0">
                <a:latin typeface="Roboto" panose="02000000000000000000" pitchFamily="2" charset="0"/>
                <a:ea typeface="Roboto" panose="02000000000000000000" pitchFamily="2" charset="0"/>
                <a:cs typeface="Roboto Light" panose="02000000000000000000" pitchFamily="2" charset="0"/>
              </a:rPr>
              <a:t>1.4. Umgang mit dem Darlehen des nahen Angehörigen</a:t>
            </a:r>
          </a:p>
          <a:p>
            <a:pPr>
              <a:spcAft>
                <a:spcPts val="6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Eventuell können seitens des nahen Angehörigen Verzichte auf Teile des Darlehens erklärt werden. </a:t>
            </a:r>
          </a:p>
          <a:p>
            <a:pPr>
              <a:spcAft>
                <a:spcPts val="6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Allerdings ist hierbei größte Vorsicht im Hinblick auf § 42 AO – Umgehung von steuerlich relevanten Sachverhalten zu beachten.</a:t>
            </a:r>
          </a:p>
          <a:p>
            <a:pPr>
              <a:spcAft>
                <a:spcPts val="600"/>
              </a:spcAft>
              <a:buClr>
                <a:srgbClr val="ED1D13"/>
              </a:buClr>
            </a:pPr>
            <a:endParaRPr lang="de-DE" sz="24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23856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a) Kaufpreis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6" y="1327544"/>
            <a:ext cx="10102977" cy="2092881"/>
          </a:xfrm>
          <a:prstGeom prst="rect">
            <a:avLst/>
          </a:prstGeom>
          <a:noFill/>
        </p:spPr>
        <p:txBody>
          <a:bodyPr wrap="square" rtlCol="0">
            <a:spAutoFit/>
          </a:bodyPr>
          <a:lstStyle/>
          <a:p>
            <a:pPr>
              <a:spcAft>
                <a:spcPts val="1200"/>
              </a:spcAft>
              <a:buClr>
                <a:srgbClr val="ED1D13"/>
              </a:buClr>
            </a:pPr>
            <a:r>
              <a:rPr lang="de-DE" sz="2400" b="1" dirty="0">
                <a:latin typeface="Roboto Bold" panose="02000000000000000000" charset="0"/>
                <a:ea typeface="Roboto Bold" panose="02000000000000000000" charset="0"/>
                <a:cs typeface="Roboto Bold" panose="02000000000000000000" charset="0"/>
              </a:rPr>
              <a:t>2. Teilentgeltlicher Vertrag</a:t>
            </a:r>
          </a:p>
          <a:p>
            <a:pPr>
              <a:spcAft>
                <a:spcPts val="12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Bei einem teilentgeltlichen Überlassungsvertrag führt die Gegenleistung zur Minderung des Schenkungswerts. </a:t>
            </a:r>
            <a:br>
              <a:rPr lang="de-DE" sz="2400" dirty="0">
                <a:latin typeface="Roboto Light" panose="02000000000000000000" pitchFamily="2" charset="0"/>
                <a:ea typeface="Roboto Light" panose="02000000000000000000" pitchFamily="2" charset="0"/>
                <a:cs typeface="Roboto Light" panose="02000000000000000000" pitchFamily="2" charset="0"/>
              </a:rPr>
            </a:br>
            <a:r>
              <a:rPr lang="de-DE" sz="2400" dirty="0">
                <a:latin typeface="Roboto Light" panose="02000000000000000000" pitchFamily="2" charset="0"/>
                <a:ea typeface="Roboto Light" panose="02000000000000000000" pitchFamily="2" charset="0"/>
                <a:cs typeface="Roboto Light" panose="02000000000000000000" pitchFamily="2" charset="0"/>
              </a:rPr>
              <a:t>In diesem Fall ist aber die Höhe der – komplexen – steuerlichen Bewertung nicht gelöst!</a:t>
            </a:r>
          </a:p>
        </p:txBody>
      </p:sp>
    </p:spTree>
    <p:extLst>
      <p:ext uri="{BB962C8B-B14F-4D97-AF65-F5344CB8AC3E}">
        <p14:creationId xmlns:p14="http://schemas.microsoft.com/office/powerpoint/2010/main" val="2882713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a) Kaufpreis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6" y="1070369"/>
            <a:ext cx="10444179" cy="4247317"/>
          </a:xfrm>
          <a:prstGeom prst="rect">
            <a:avLst/>
          </a:prstGeom>
          <a:noFill/>
        </p:spPr>
        <p:txBody>
          <a:bodyPr wrap="square" rtlCol="0">
            <a:spAutoFit/>
          </a:bodyPr>
          <a:lstStyle/>
          <a:p>
            <a:pPr>
              <a:spcAft>
                <a:spcPts val="1200"/>
              </a:spcAft>
              <a:buClr>
                <a:srgbClr val="ED1D13"/>
              </a:buClr>
            </a:pPr>
            <a:r>
              <a:rPr lang="de-DE" sz="2400" b="1" dirty="0">
                <a:latin typeface="Roboto Bold" panose="02000000000000000000" charset="0"/>
                <a:ea typeface="Roboto Bold" panose="02000000000000000000" charset="0"/>
                <a:cs typeface="Roboto Bold" panose="02000000000000000000" charset="0"/>
              </a:rPr>
              <a:t>3. Allgemeine Überlegung</a:t>
            </a:r>
          </a:p>
          <a:p>
            <a:pPr marL="342900" indent="-342900">
              <a:spcAft>
                <a:spcPts val="6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Das (Teil-)Entgelt mindert den (Steuer)Wert.</a:t>
            </a:r>
          </a:p>
          <a:p>
            <a:pPr marL="342900" indent="-342900">
              <a:spcAft>
                <a:spcPts val="6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Erfüllt der Veräußerer die Voraussetzungen des § 23 EStG (Spekulationsgewinn)?</a:t>
            </a:r>
          </a:p>
          <a:p>
            <a:pPr marL="342900" indent="-342900">
              <a:spcAft>
                <a:spcPts val="6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Für den Erwerber führt die Voll- oder Teilentgeltlichkeit zu einer Anschaffung und daher zu einer neuen Abschreibung.</a:t>
            </a:r>
          </a:p>
          <a:p>
            <a:pPr marL="342900" indent="-342900">
              <a:spcAft>
                <a:spcPts val="6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Möchte der Erwerber die Immobilie wieder veräußern, so hat auch er die Voraussetzungen des § 23 EStG zu berücksichtigen.</a:t>
            </a:r>
          </a:p>
          <a:p>
            <a:pPr marL="342900" indent="-342900">
              <a:spcAft>
                <a:spcPts val="6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Die Finanzierungskosten (Zinsen) sind als Werbungskosten abzugsfähig, wenn der Erwerber mit dem Kauf/</a:t>
            </a:r>
            <a:r>
              <a:rPr lang="de-DE" sz="2400" dirty="0" err="1">
                <a:latin typeface="Roboto Light" panose="02000000000000000000" pitchFamily="2" charset="0"/>
                <a:ea typeface="Roboto Light" panose="02000000000000000000" pitchFamily="2" charset="0"/>
                <a:cs typeface="Roboto Light" panose="02000000000000000000" pitchFamily="2" charset="0"/>
              </a:rPr>
              <a:t>Teilkauf</a:t>
            </a:r>
            <a:r>
              <a:rPr lang="de-DE" sz="2400" dirty="0">
                <a:latin typeface="Roboto Light" panose="02000000000000000000" pitchFamily="2" charset="0"/>
                <a:ea typeface="Roboto Light" panose="02000000000000000000" pitchFamily="2" charset="0"/>
                <a:cs typeface="Roboto Light" panose="02000000000000000000" pitchFamily="2" charset="0"/>
              </a:rPr>
              <a:t> der Immobilie Einkünfte erzielt. </a:t>
            </a:r>
          </a:p>
        </p:txBody>
      </p:sp>
    </p:spTree>
    <p:extLst>
      <p:ext uri="{BB962C8B-B14F-4D97-AF65-F5344CB8AC3E}">
        <p14:creationId xmlns:p14="http://schemas.microsoft.com/office/powerpoint/2010/main" val="1686775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a) Kaufpreis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6" y="1251344"/>
            <a:ext cx="10444179" cy="1723549"/>
          </a:xfrm>
          <a:prstGeom prst="rect">
            <a:avLst/>
          </a:prstGeom>
          <a:noFill/>
        </p:spPr>
        <p:txBody>
          <a:bodyPr wrap="square" rtlCol="0">
            <a:spAutoFit/>
          </a:bodyPr>
          <a:lstStyle/>
          <a:p>
            <a:pPr>
              <a:spcAft>
                <a:spcPts val="1200"/>
              </a:spcAft>
              <a:buClr>
                <a:srgbClr val="ED1D13"/>
              </a:buClr>
            </a:pPr>
            <a:r>
              <a:rPr lang="de-DE" sz="2400" b="1" dirty="0">
                <a:latin typeface="Roboto Bold" panose="02000000000000000000" charset="0"/>
                <a:ea typeface="Roboto Bold" panose="02000000000000000000" charset="0"/>
                <a:cs typeface="Roboto Bold" panose="02000000000000000000" charset="0"/>
              </a:rPr>
              <a:t>3. Allgemeine Überlegung</a:t>
            </a:r>
          </a:p>
          <a:p>
            <a:pPr>
              <a:spcAft>
                <a:spcPts val="600"/>
              </a:spcAft>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3.1. Gerade bei solchen Übergabeinstrumentarien ist die Begleitung durch</a:t>
            </a:r>
            <a:br>
              <a:rPr lang="de-DE" sz="2400" dirty="0">
                <a:latin typeface="Roboto Light" panose="02000000000000000000" pitchFamily="2" charset="0"/>
                <a:ea typeface="Roboto Light" panose="02000000000000000000" pitchFamily="2" charset="0"/>
                <a:cs typeface="Roboto Light" panose="02000000000000000000" pitchFamily="2" charset="0"/>
              </a:rPr>
            </a:br>
            <a:r>
              <a:rPr lang="de-DE" sz="2400" dirty="0">
                <a:latin typeface="Roboto Light" panose="02000000000000000000" pitchFamily="2" charset="0"/>
                <a:ea typeface="Roboto Light" panose="02000000000000000000" pitchFamily="2" charset="0"/>
                <a:cs typeface="Roboto Light" panose="02000000000000000000" pitchFamily="2" charset="0"/>
              </a:rPr>
              <a:t>        einen Steuerberater, der sowohl die ertragsteuerlichen als auch die</a:t>
            </a:r>
            <a:br>
              <a:rPr lang="de-DE" sz="2400" dirty="0">
                <a:latin typeface="Roboto Light" panose="02000000000000000000" pitchFamily="2" charset="0"/>
                <a:ea typeface="Roboto Light" panose="02000000000000000000" pitchFamily="2" charset="0"/>
                <a:cs typeface="Roboto Light" panose="02000000000000000000" pitchFamily="2" charset="0"/>
              </a:rPr>
            </a:br>
            <a:r>
              <a:rPr lang="de-DE" sz="2400" dirty="0">
                <a:latin typeface="Roboto Light" panose="02000000000000000000" pitchFamily="2" charset="0"/>
                <a:ea typeface="Roboto Light" panose="02000000000000000000" pitchFamily="2" charset="0"/>
                <a:cs typeface="Roboto Light" panose="02000000000000000000" pitchFamily="2" charset="0"/>
              </a:rPr>
              <a:t>        </a:t>
            </a:r>
            <a:r>
              <a:rPr lang="de-DE" sz="2400" dirty="0" err="1">
                <a:latin typeface="Roboto Light" panose="02000000000000000000" pitchFamily="2" charset="0"/>
                <a:ea typeface="Roboto Light" panose="02000000000000000000" pitchFamily="2" charset="0"/>
                <a:cs typeface="Roboto Light" panose="02000000000000000000" pitchFamily="2" charset="0"/>
              </a:rPr>
              <a:t>schenkungsteuerlichen</a:t>
            </a:r>
            <a:r>
              <a:rPr lang="de-DE" sz="2400" dirty="0">
                <a:latin typeface="Roboto Light" panose="02000000000000000000" pitchFamily="2" charset="0"/>
                <a:ea typeface="Roboto Light" panose="02000000000000000000" pitchFamily="2" charset="0"/>
                <a:cs typeface="Roboto Light" panose="02000000000000000000" pitchFamily="2" charset="0"/>
              </a:rPr>
              <a:t> Konsequenzen versteht, enorm wichtig. </a:t>
            </a:r>
          </a:p>
        </p:txBody>
      </p:sp>
    </p:spTree>
    <p:extLst>
      <p:ext uri="{BB962C8B-B14F-4D97-AF65-F5344CB8AC3E}">
        <p14:creationId xmlns:p14="http://schemas.microsoft.com/office/powerpoint/2010/main" val="531927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a) Kaufpreis</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7" y="1137044"/>
            <a:ext cx="10102976" cy="3877985"/>
          </a:xfrm>
          <a:prstGeom prst="rect">
            <a:avLst/>
          </a:prstGeom>
          <a:noFill/>
        </p:spPr>
        <p:txBody>
          <a:bodyPr wrap="square" rtlCol="0">
            <a:spAutoFit/>
          </a:bodyPr>
          <a:lstStyle/>
          <a:p>
            <a:pPr>
              <a:spcAft>
                <a:spcPts val="1200"/>
              </a:spcAft>
              <a:buClr>
                <a:srgbClr val="ED1D13"/>
              </a:buClr>
            </a:pPr>
            <a:r>
              <a:rPr lang="de-DE" sz="2400" b="1" dirty="0">
                <a:latin typeface="Roboto Bold" panose="02000000000000000000" charset="0"/>
                <a:ea typeface="Roboto Bold" panose="02000000000000000000" charset="0"/>
                <a:cs typeface="Roboto Bold" panose="02000000000000000000" charset="0"/>
              </a:rPr>
              <a:t>3. Allgemeine Überlegung</a:t>
            </a:r>
          </a:p>
          <a:p>
            <a:pPr>
              <a:spcAft>
                <a:spcPts val="1200"/>
              </a:spcAft>
              <a:buClr>
                <a:srgbClr val="ED1D13"/>
              </a:buClr>
            </a:pPr>
            <a:r>
              <a:rPr lang="de-DE" sz="2400" b="1" dirty="0">
                <a:latin typeface="Roboto Light" panose="02000000000000000000" pitchFamily="2" charset="0"/>
                <a:ea typeface="Roboto Light" panose="02000000000000000000" pitchFamily="2" charset="0"/>
                <a:cs typeface="Roboto Light" panose="02000000000000000000" pitchFamily="2" charset="0"/>
              </a:rPr>
              <a:t>3.2</a:t>
            </a:r>
            <a:r>
              <a:rPr lang="de-DE" sz="2400" dirty="0">
                <a:latin typeface="Roboto Light" panose="02000000000000000000" pitchFamily="2" charset="0"/>
                <a:ea typeface="Roboto Light" panose="02000000000000000000" pitchFamily="2" charset="0"/>
                <a:cs typeface="Roboto Light" panose="02000000000000000000" pitchFamily="2" charset="0"/>
              </a:rPr>
              <a:t>. Die Zahlung eines Kaufpreises, der in voller Höhe bei den Schenkern</a:t>
            </a:r>
            <a:br>
              <a:rPr lang="de-DE" sz="2400" dirty="0">
                <a:latin typeface="Roboto Light" panose="02000000000000000000" pitchFamily="2" charset="0"/>
                <a:ea typeface="Roboto Light" panose="02000000000000000000" pitchFamily="2" charset="0"/>
                <a:cs typeface="Roboto Light" panose="02000000000000000000" pitchFamily="2" charset="0"/>
              </a:rPr>
            </a:br>
            <a:r>
              <a:rPr lang="de-DE" sz="2400" dirty="0">
                <a:latin typeface="Roboto Light" panose="02000000000000000000" pitchFamily="2" charset="0"/>
                <a:ea typeface="Roboto Light" panose="02000000000000000000" pitchFamily="2" charset="0"/>
                <a:cs typeface="Roboto Light" panose="02000000000000000000" pitchFamily="2" charset="0"/>
              </a:rPr>
              <a:t>        verbleiben soll, ist u.a. nur dann sinnvoll, wenn</a:t>
            </a:r>
          </a:p>
          <a:p>
            <a:pPr marL="342900" indent="-342900">
              <a:spcAft>
                <a:spcPts val="12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in der Höhe des Kaufpreises Ausgleichszahlungen unter Geschwistern erfolgen und diese beispielsweise von den Eltern an die anderen Geschwister weiter gegeben werden;</a:t>
            </a:r>
          </a:p>
          <a:p>
            <a:pPr marL="342900" indent="-342900">
              <a:spcAft>
                <a:spcPts val="12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die Schenker diesen Geldbetrag ebenfalls verbrauchen, und sich dieser daher nicht mehr im Nachlass befindet und wiederum der Erbschaftsteuer unterworfen werden muss.</a:t>
            </a:r>
          </a:p>
        </p:txBody>
      </p:sp>
    </p:spTree>
    <p:extLst>
      <p:ext uri="{BB962C8B-B14F-4D97-AF65-F5344CB8AC3E}">
        <p14:creationId xmlns:p14="http://schemas.microsoft.com/office/powerpoint/2010/main" val="362260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33021"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 Überlegungen vor der lebzeitigen Immobilienübergabe</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33021" y="1190532"/>
            <a:ext cx="10639274" cy="4249881"/>
          </a:xfrm>
          <a:prstGeom prst="rect">
            <a:avLst/>
          </a:prstGeom>
          <a:noFill/>
        </p:spPr>
        <p:txBody>
          <a:bodyPr wrap="square" rtlCol="0">
            <a:spAutoFit/>
          </a:bodyPr>
          <a:lstStyle/>
          <a:p>
            <a:pPr>
              <a:lnSpc>
                <a:spcPts val="3500"/>
              </a:lnSpc>
              <a:buClr>
                <a:srgbClr val="ED1D13"/>
              </a:buClr>
            </a:pPr>
            <a:r>
              <a:rPr lang="de-DE" sz="2400" dirty="0">
                <a:latin typeface="Roboto Black" panose="02000000000000000000" pitchFamily="2" charset="0"/>
                <a:ea typeface="Roboto Black" panose="02000000000000000000" pitchFamily="2" charset="0"/>
                <a:cs typeface="Roboto Black" panose="02000000000000000000" pitchFamily="2" charset="0"/>
              </a:rPr>
              <a:t>I</a:t>
            </a:r>
            <a:r>
              <a:rPr lang="de-DE" sz="2400" b="1" dirty="0">
                <a:latin typeface="Roboto Black" panose="02000000000000000000" pitchFamily="2" charset="0"/>
                <a:ea typeface="Roboto Black" panose="02000000000000000000" pitchFamily="2" charset="0"/>
                <a:cs typeface="Roboto Black" panose="02000000000000000000" pitchFamily="2" charset="0"/>
              </a:rPr>
              <a:t>mmobilienvermögen</a:t>
            </a:r>
            <a:r>
              <a:rPr lang="de-DE" sz="2400" dirty="0">
                <a:latin typeface="Roboto Black" panose="02000000000000000000" pitchFamily="2" charset="0"/>
                <a:ea typeface="Roboto Black" panose="02000000000000000000" pitchFamily="2" charset="0"/>
                <a:cs typeface="Roboto Black" panose="02000000000000000000" pitchFamily="2" charset="0"/>
              </a:rPr>
              <a:t> </a:t>
            </a:r>
          </a:p>
          <a:p>
            <a:pPr marL="800100" lvl="1" indent="-342900">
              <a:spcAft>
                <a:spcPts val="5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Bold" panose="02000000000000000000" charset="0"/>
              </a:rPr>
              <a:t>eventuell mit eigenen Wertschätzungen</a:t>
            </a:r>
          </a:p>
          <a:p>
            <a:pPr marL="800100" lvl="1" indent="-342900">
              <a:spcAft>
                <a:spcPts val="5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Bold" panose="02000000000000000000" charset="0"/>
              </a:rPr>
              <a:t>Aufstellung der genauen Eigentumsverhältnisse</a:t>
            </a:r>
          </a:p>
          <a:p>
            <a:pPr marL="800100" lvl="1" indent="-342900">
              <a:spcAft>
                <a:spcPts val="5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Bold" panose="02000000000000000000" charset="0"/>
              </a:rPr>
              <a:t>Verbindlichkeiten (Höhe der Valuta, Laufzeiten, Prolongationsmöglichkeiten) </a:t>
            </a:r>
          </a:p>
          <a:p>
            <a:pPr marL="800100" lvl="1" indent="-342900">
              <a:spcAft>
                <a:spcPts val="5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Bold" panose="02000000000000000000" charset="0"/>
              </a:rPr>
              <a:t>Eingetragene Grundschulden </a:t>
            </a:r>
          </a:p>
          <a:p>
            <a:pPr lvl="1">
              <a:spcAft>
                <a:spcPts val="500"/>
              </a:spcAft>
              <a:buClr>
                <a:srgbClr val="ED1D13"/>
              </a:buClr>
            </a:pPr>
            <a:r>
              <a:rPr lang="de-DE" sz="2400" dirty="0">
                <a:latin typeface="Roboto Light" panose="02000000000000000000" pitchFamily="2" charset="0"/>
                <a:ea typeface="Roboto Light" panose="02000000000000000000" pitchFamily="2" charset="0"/>
                <a:cs typeface="Roboto Bold" panose="02000000000000000000" charset="0"/>
              </a:rPr>
              <a:t>	- Valutieren diese noch? Wenn ja: </a:t>
            </a:r>
          </a:p>
          <a:p>
            <a:pPr lvl="3">
              <a:spcAft>
                <a:spcPts val="500"/>
              </a:spcAft>
              <a:buClr>
                <a:srgbClr val="ED1D13"/>
              </a:buClr>
            </a:pPr>
            <a:r>
              <a:rPr lang="de-DE" sz="2400" dirty="0">
                <a:latin typeface="Roboto Light" panose="02000000000000000000" pitchFamily="2" charset="0"/>
                <a:ea typeface="Roboto Light" panose="02000000000000000000" pitchFamily="2" charset="0"/>
                <a:cs typeface="Roboto Bold" panose="02000000000000000000" charset="0"/>
              </a:rPr>
              <a:t>- Sichern sie im Zusammenhang mit der Immobilie stehende </a:t>
            </a:r>
            <a:br>
              <a:rPr lang="de-DE" sz="2400" dirty="0">
                <a:latin typeface="Roboto Light" panose="02000000000000000000" pitchFamily="2" charset="0"/>
                <a:ea typeface="Roboto Light" panose="02000000000000000000" pitchFamily="2" charset="0"/>
                <a:cs typeface="Roboto Bold" panose="02000000000000000000" charset="0"/>
              </a:rPr>
            </a:br>
            <a:r>
              <a:rPr lang="de-DE" sz="2400" dirty="0">
                <a:latin typeface="Roboto Light" panose="02000000000000000000" pitchFamily="2" charset="0"/>
                <a:ea typeface="Roboto Light" panose="02000000000000000000" pitchFamily="2" charset="0"/>
                <a:cs typeface="Roboto Bold" panose="02000000000000000000" charset="0"/>
              </a:rPr>
              <a:t>  Verbindlichkeiten ab </a:t>
            </a:r>
          </a:p>
          <a:p>
            <a:pPr lvl="1">
              <a:spcAft>
                <a:spcPts val="500"/>
              </a:spcAft>
              <a:buClr>
                <a:srgbClr val="ED1D13"/>
              </a:buClr>
            </a:pPr>
            <a:r>
              <a:rPr lang="de-DE" sz="2400" dirty="0">
                <a:latin typeface="Roboto Light" panose="02000000000000000000" pitchFamily="2" charset="0"/>
                <a:ea typeface="Roboto Light" panose="02000000000000000000" pitchFamily="2" charset="0"/>
                <a:cs typeface="Roboto Bold" panose="02000000000000000000" charset="0"/>
              </a:rPr>
              <a:t>	- oder haben sie einen anderen Zweck?</a:t>
            </a:r>
          </a:p>
        </p:txBody>
      </p:sp>
    </p:spTree>
    <p:extLst>
      <p:ext uri="{BB962C8B-B14F-4D97-AF65-F5344CB8AC3E}">
        <p14:creationId xmlns:p14="http://schemas.microsoft.com/office/powerpoint/2010/main" val="250556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b) Der Nießbrauchvorbehalt</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7" y="1091471"/>
            <a:ext cx="10224723" cy="4401205"/>
          </a:xfrm>
          <a:prstGeom prst="rect">
            <a:avLst/>
          </a:prstGeom>
          <a:noFill/>
        </p:spPr>
        <p:txBody>
          <a:bodyPr wrap="square" rtlCol="0">
            <a:spAutoFit/>
          </a:bodyPr>
          <a:lstStyle/>
          <a:p>
            <a:pPr marL="342900" indent="-342900">
              <a:spcAft>
                <a:spcPts val="1200"/>
              </a:spcAft>
              <a:buClr>
                <a:srgbClr val="ED1D13"/>
              </a:buClr>
              <a:buFont typeface="Wingdings" panose="05000000000000000000" pitchFamily="2" charset="2"/>
              <a:buChar char="§"/>
            </a:pPr>
            <a:r>
              <a:rPr lang="de-DE" sz="2200" dirty="0">
                <a:latin typeface="Roboto Light" panose="02000000000000000000" pitchFamily="2" charset="0"/>
                <a:ea typeface="Roboto Light" panose="02000000000000000000" pitchFamily="2" charset="0"/>
                <a:cs typeface="Roboto Light" panose="02000000000000000000" pitchFamily="2" charset="0"/>
              </a:rPr>
              <a:t>Der Nießbrauch gewährt einer bestimmten Person ein umfassendes Nutzungsrecht an einer Immobilie (insb. Eigennutzung und Fremdvermietung).</a:t>
            </a:r>
          </a:p>
          <a:p>
            <a:pPr marL="342900" indent="-342900">
              <a:spcAft>
                <a:spcPts val="1200"/>
              </a:spcAft>
              <a:buClr>
                <a:srgbClr val="ED1D13"/>
              </a:buClr>
              <a:buFont typeface="Wingdings" panose="05000000000000000000" pitchFamily="2" charset="2"/>
              <a:buChar char="§"/>
            </a:pPr>
            <a:r>
              <a:rPr lang="de-DE" sz="2200" dirty="0">
                <a:latin typeface="Roboto Light" panose="02000000000000000000" pitchFamily="2" charset="0"/>
                <a:ea typeface="Roboto Light" panose="02000000000000000000" pitchFamily="2" charset="0"/>
                <a:cs typeface="Roboto Light" panose="02000000000000000000" pitchFamily="2" charset="0"/>
              </a:rPr>
              <a:t>Eintragung ins Grundbuch </a:t>
            </a:r>
          </a:p>
          <a:p>
            <a:pPr marL="342900" indent="-342900">
              <a:spcAft>
                <a:spcPts val="1200"/>
              </a:spcAft>
              <a:buClr>
                <a:srgbClr val="ED1D13"/>
              </a:buClr>
              <a:buFont typeface="Wingdings" panose="05000000000000000000" pitchFamily="2" charset="2"/>
              <a:buChar char="§"/>
            </a:pPr>
            <a:r>
              <a:rPr lang="de-DE" sz="2200" dirty="0">
                <a:latin typeface="Roboto Light" panose="02000000000000000000" pitchFamily="2" charset="0"/>
                <a:ea typeface="Roboto Light" panose="02000000000000000000" pitchFamily="2" charset="0"/>
                <a:cs typeface="Roboto Light" panose="02000000000000000000" pitchFamily="2" charset="0"/>
              </a:rPr>
              <a:t>als höchstpersönliches Recht unvererblich und unübertragbar</a:t>
            </a:r>
          </a:p>
          <a:p>
            <a:pPr marL="342900" indent="-342900">
              <a:spcAft>
                <a:spcPts val="1200"/>
              </a:spcAft>
              <a:buClr>
                <a:srgbClr val="ED1D13"/>
              </a:buClr>
              <a:buFont typeface="Wingdings" panose="05000000000000000000" pitchFamily="2" charset="2"/>
              <a:buChar char="§"/>
            </a:pPr>
            <a:r>
              <a:rPr lang="de-DE" sz="2200" dirty="0">
                <a:latin typeface="Roboto Light" panose="02000000000000000000" pitchFamily="2" charset="0"/>
                <a:ea typeface="Roboto Light" panose="02000000000000000000" pitchFamily="2" charset="0"/>
                <a:cs typeface="Roboto Light" panose="02000000000000000000" pitchFamily="2" charset="0"/>
              </a:rPr>
              <a:t>Optimierung der Erbschaftsteuerbelastung; Ausnutzung der steuerlichen Freibeträge und Abzug des Nießbrauchs wie eine Verbindlichkeit</a:t>
            </a:r>
          </a:p>
          <a:p>
            <a:pPr marL="342900" indent="-342900">
              <a:spcAft>
                <a:spcPts val="1200"/>
              </a:spcAft>
              <a:buClr>
                <a:srgbClr val="ED1D13"/>
              </a:buClr>
              <a:buFont typeface="Wingdings" panose="05000000000000000000" pitchFamily="2" charset="2"/>
              <a:buChar char="§"/>
            </a:pPr>
            <a:r>
              <a:rPr lang="de-DE" sz="2200" dirty="0">
                <a:latin typeface="Roboto Bold" panose="02000000000000000000" charset="0"/>
                <a:ea typeface="Roboto Bold" panose="02000000000000000000" charset="0"/>
                <a:cs typeface="Roboto Bold" panose="02000000000000000000" charset="0"/>
              </a:rPr>
              <a:t>Aber</a:t>
            </a:r>
            <a:r>
              <a:rPr lang="de-DE" sz="2200" dirty="0">
                <a:latin typeface="Roboto Light" panose="02000000000000000000" pitchFamily="2" charset="0"/>
                <a:ea typeface="Roboto Light" panose="02000000000000000000" pitchFamily="2" charset="0"/>
                <a:cs typeface="Roboto Light" panose="02000000000000000000" pitchFamily="2" charset="0"/>
              </a:rPr>
              <a:t>: Risiko der Pflichtteilsergänzungsansprüche</a:t>
            </a:r>
          </a:p>
          <a:p>
            <a:pPr marL="342900" indent="-342900">
              <a:spcAft>
                <a:spcPts val="1200"/>
              </a:spcAft>
              <a:buClr>
                <a:srgbClr val="ED1D13"/>
              </a:buClr>
              <a:buFont typeface="Wingdings" panose="05000000000000000000" pitchFamily="2" charset="2"/>
              <a:buChar char="§"/>
            </a:pPr>
            <a:r>
              <a:rPr lang="de-DE" sz="2200" b="1" dirty="0">
                <a:latin typeface="Roboto Light" panose="02000000000000000000" pitchFamily="2" charset="0"/>
                <a:ea typeface="Roboto Light" panose="02000000000000000000" pitchFamily="2" charset="0"/>
                <a:cs typeface="Roboto Light" panose="02000000000000000000" pitchFamily="2" charset="0"/>
              </a:rPr>
              <a:t>Vorbehaltsnießbrauch</a:t>
            </a:r>
            <a:r>
              <a:rPr lang="de-DE" sz="2200" dirty="0">
                <a:latin typeface="Roboto Light" panose="02000000000000000000" pitchFamily="2" charset="0"/>
                <a:ea typeface="Roboto Light" panose="02000000000000000000" pitchFamily="2" charset="0"/>
                <a:cs typeface="Roboto Light" panose="02000000000000000000" pitchFamily="2" charset="0"/>
              </a:rPr>
              <a:t> und </a:t>
            </a:r>
            <a:r>
              <a:rPr lang="de-DE" sz="2200" b="1" dirty="0">
                <a:latin typeface="Roboto Light" panose="02000000000000000000" pitchFamily="2" charset="0"/>
                <a:ea typeface="Roboto Light" panose="02000000000000000000" pitchFamily="2" charset="0"/>
                <a:cs typeface="Roboto Light" panose="02000000000000000000" pitchFamily="2" charset="0"/>
              </a:rPr>
              <a:t>Zuwendungsnießbrauch</a:t>
            </a:r>
            <a:r>
              <a:rPr lang="de-DE" sz="2200" dirty="0">
                <a:latin typeface="Roboto Light" panose="02000000000000000000" pitchFamily="2" charset="0"/>
                <a:ea typeface="Roboto Light" panose="02000000000000000000" pitchFamily="2" charset="0"/>
                <a:cs typeface="Roboto Light" panose="02000000000000000000" pitchFamily="2" charset="0"/>
              </a:rPr>
              <a:t> – steuerliche Folgen</a:t>
            </a:r>
            <a:br>
              <a:rPr lang="de-DE" sz="2200" b="1" dirty="0">
                <a:latin typeface="Roboto Light" panose="02000000000000000000" pitchFamily="2" charset="0"/>
                <a:ea typeface="Roboto Light" panose="02000000000000000000" pitchFamily="2" charset="0"/>
                <a:cs typeface="Roboto Light" panose="02000000000000000000" pitchFamily="2" charset="0"/>
              </a:rPr>
            </a:br>
            <a:endParaRPr lang="de-DE" sz="2200" b="1" dirty="0">
              <a:latin typeface="Roboto Light" panose="02000000000000000000" pitchFamily="2" charset="0"/>
              <a:ea typeface="Roboto Light" panose="02000000000000000000" pitchFamily="2" charset="0"/>
              <a:cs typeface="Roboto Light" panose="02000000000000000000" pitchFamily="2" charset="0"/>
            </a:endParaRPr>
          </a:p>
          <a:p>
            <a:endParaRPr lang="de-DE" sz="22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090227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b) Der Nießbrauchvorbehalt</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6" y="1070369"/>
            <a:ext cx="10239963" cy="4340291"/>
          </a:xfrm>
          <a:prstGeom prst="rect">
            <a:avLst/>
          </a:prstGeom>
          <a:noFill/>
        </p:spPr>
        <p:txBody>
          <a:bodyPr wrap="square" rtlCol="0">
            <a:spAutoFit/>
          </a:bodyPr>
          <a:lstStyle/>
          <a:p>
            <a:pPr>
              <a:lnSpc>
                <a:spcPts val="2700"/>
              </a:lnSpc>
              <a:spcAft>
                <a:spcPts val="1200"/>
              </a:spcAft>
              <a:buClr>
                <a:srgbClr val="ED1D13"/>
              </a:buClr>
            </a:pPr>
            <a:r>
              <a:rPr lang="de-DE" sz="2000" dirty="0">
                <a:latin typeface="Roboto Light" panose="02000000000000000000" pitchFamily="2" charset="0"/>
                <a:ea typeface="Roboto Light" panose="02000000000000000000" pitchFamily="2" charset="0"/>
                <a:cs typeface="Roboto Light" panose="02000000000000000000" pitchFamily="2" charset="0"/>
              </a:rPr>
              <a:t>Der kapitalisierte Nießbrauch wird wie eine Verbindlichkeit vom steuerlichen Immobilienwert abgezogen. </a:t>
            </a:r>
          </a:p>
          <a:p>
            <a:pPr marL="342900" indent="-342900">
              <a:lnSpc>
                <a:spcPts val="2700"/>
              </a:lnSpc>
              <a:spcAft>
                <a:spcPts val="1200"/>
              </a:spcAft>
              <a:buClr>
                <a:srgbClr val="ED1D13"/>
              </a:buClr>
              <a:buFont typeface="Wingdings" panose="05000000000000000000" pitchFamily="2" charset="2"/>
              <a:buChar char="§"/>
            </a:pPr>
            <a:r>
              <a:rPr lang="de-DE" sz="2000" dirty="0">
                <a:latin typeface="Roboto Light" panose="02000000000000000000" pitchFamily="2" charset="0"/>
                <a:ea typeface="Roboto Light" panose="02000000000000000000" pitchFamily="2" charset="0"/>
                <a:cs typeface="Roboto Light" panose="02000000000000000000" pitchFamily="2" charset="0"/>
              </a:rPr>
              <a:t>Der Nießbrauch berechnet sich – vereinfacht – aus den Nettomieteinnahmen, abzüglich der nicht umlegbaren Kosten, </a:t>
            </a:r>
            <a:br>
              <a:rPr lang="de-DE" sz="2000" dirty="0">
                <a:latin typeface="Roboto Light" panose="02000000000000000000" pitchFamily="2" charset="0"/>
                <a:ea typeface="Roboto Light" panose="02000000000000000000" pitchFamily="2" charset="0"/>
                <a:cs typeface="Roboto Light" panose="02000000000000000000" pitchFamily="2" charset="0"/>
              </a:rPr>
            </a:br>
            <a:r>
              <a:rPr lang="de-DE" sz="2000" dirty="0">
                <a:latin typeface="Roboto Light" panose="02000000000000000000" pitchFamily="2" charset="0"/>
                <a:ea typeface="Roboto Light" panose="02000000000000000000" pitchFamily="2" charset="0"/>
                <a:cs typeface="Roboto Light" panose="02000000000000000000" pitchFamily="2" charset="0"/>
              </a:rPr>
              <a:t>sowie der Zinsen aus vom </a:t>
            </a:r>
            <a:r>
              <a:rPr lang="de-DE" sz="2000" dirty="0" err="1">
                <a:latin typeface="Roboto Light" panose="02000000000000000000" pitchFamily="2" charset="0"/>
                <a:ea typeface="Roboto Light" panose="02000000000000000000" pitchFamily="2" charset="0"/>
                <a:cs typeface="Roboto Light" panose="02000000000000000000" pitchFamily="2" charset="0"/>
              </a:rPr>
              <a:t>Nießbrauchsberechtigten</a:t>
            </a:r>
            <a:r>
              <a:rPr lang="de-DE" sz="2000" dirty="0">
                <a:latin typeface="Roboto Light" panose="02000000000000000000" pitchFamily="2" charset="0"/>
                <a:ea typeface="Roboto Light" panose="02000000000000000000" pitchFamily="2" charset="0"/>
                <a:cs typeface="Roboto Light" panose="02000000000000000000" pitchFamily="2" charset="0"/>
              </a:rPr>
              <a:t> weiterhin übernommenen Verbindlichkeiten.</a:t>
            </a:r>
          </a:p>
          <a:p>
            <a:pPr marL="342900" indent="-342900">
              <a:lnSpc>
                <a:spcPts val="2700"/>
              </a:lnSpc>
              <a:spcAft>
                <a:spcPts val="1200"/>
              </a:spcAft>
              <a:buClr>
                <a:srgbClr val="ED1D13"/>
              </a:buClr>
              <a:buFont typeface="Wingdings" panose="05000000000000000000" pitchFamily="2" charset="2"/>
              <a:buChar char="§"/>
            </a:pPr>
            <a:r>
              <a:rPr lang="de-DE" sz="2000" dirty="0">
                <a:latin typeface="Roboto Light" panose="02000000000000000000" pitchFamily="2" charset="0"/>
                <a:ea typeface="Roboto Light" panose="02000000000000000000" pitchFamily="2" charset="0"/>
                <a:cs typeface="Roboto Light" panose="02000000000000000000" pitchFamily="2" charset="0"/>
              </a:rPr>
              <a:t>Der Kapitalisierungsfaktor wird der aktuellen Berechnung einer lebenslänglichen Nutzung entnommen (derzeit Bundesministerium der Finanzen vom 01.12.2023 – </a:t>
            </a:r>
            <a:br>
              <a:rPr lang="de-DE" sz="2000" dirty="0">
                <a:latin typeface="Roboto Light" panose="02000000000000000000" pitchFamily="2" charset="0"/>
                <a:ea typeface="Roboto Light" panose="02000000000000000000" pitchFamily="2" charset="0"/>
                <a:cs typeface="Roboto Light" panose="02000000000000000000" pitchFamily="2" charset="0"/>
              </a:rPr>
            </a:br>
            <a:r>
              <a:rPr lang="de-DE" sz="2000" dirty="0">
                <a:latin typeface="Roboto Light" panose="02000000000000000000" pitchFamily="2" charset="0"/>
                <a:ea typeface="Roboto Light" panose="02000000000000000000" pitchFamily="2" charset="0"/>
                <a:cs typeface="Roboto Light" panose="02000000000000000000" pitchFamily="2" charset="0"/>
              </a:rPr>
              <a:t>GZ IV D 4 – S 3104/19/10001:009 für Bewertungsstichtage ab 01.01.2024)</a:t>
            </a:r>
          </a:p>
          <a:p>
            <a:pPr marL="342900" indent="-342900">
              <a:lnSpc>
                <a:spcPts val="2700"/>
              </a:lnSpc>
              <a:spcAft>
                <a:spcPts val="1200"/>
              </a:spcAft>
              <a:buClr>
                <a:srgbClr val="ED1D13"/>
              </a:buClr>
              <a:buFont typeface="Wingdings" panose="05000000000000000000" pitchFamily="2" charset="2"/>
              <a:buChar char="§"/>
            </a:pPr>
            <a:r>
              <a:rPr lang="de-DE" sz="2000" dirty="0">
                <a:latin typeface="Roboto Light" panose="02000000000000000000" pitchFamily="2" charset="0"/>
                <a:ea typeface="Roboto Light" panose="02000000000000000000" pitchFamily="2" charset="0"/>
                <a:cs typeface="Roboto Light" panose="02000000000000000000" pitchFamily="2" charset="0"/>
              </a:rPr>
              <a:t>Übergaben zwischen zueinander nicht direkt verwandten Personen löst Grunderwerbsteuer aus.</a:t>
            </a:r>
          </a:p>
        </p:txBody>
      </p:sp>
    </p:spTree>
    <p:extLst>
      <p:ext uri="{BB962C8B-B14F-4D97-AF65-F5344CB8AC3E}">
        <p14:creationId xmlns:p14="http://schemas.microsoft.com/office/powerpoint/2010/main" val="4250460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b) Der Nießbrauchvorbehalt</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7" y="1070369"/>
            <a:ext cx="10102976" cy="1431161"/>
          </a:xfrm>
          <a:prstGeom prst="rect">
            <a:avLst/>
          </a:prstGeom>
          <a:noFill/>
        </p:spPr>
        <p:txBody>
          <a:bodyPr wrap="square" rtlCol="0">
            <a:spAutoFit/>
          </a:bodyPr>
          <a:lstStyle/>
          <a:p>
            <a:pPr>
              <a:spcAft>
                <a:spcPts val="600"/>
              </a:spcAft>
              <a:buClr>
                <a:srgbClr val="ED1D13"/>
              </a:buClr>
            </a:pPr>
            <a:r>
              <a:rPr lang="de-DE" dirty="0">
                <a:latin typeface="Roboto Light" panose="02000000000000000000" pitchFamily="2" charset="0"/>
                <a:ea typeface="Roboto Light" panose="02000000000000000000" pitchFamily="2" charset="0"/>
                <a:cs typeface="Roboto Light" panose="02000000000000000000" pitchFamily="2" charset="0"/>
              </a:rPr>
              <a:t>Besteuerung zu </a:t>
            </a:r>
            <a:r>
              <a:rPr lang="de-DE" b="1" dirty="0">
                <a:latin typeface="Roboto Bold" panose="02000000000000000000" charset="0"/>
                <a:ea typeface="Roboto Bold" panose="02000000000000000000" charset="0"/>
                <a:cs typeface="Roboto Bold" panose="02000000000000000000" charset="0"/>
              </a:rPr>
              <a:t>Lebzeiten</a:t>
            </a:r>
            <a:r>
              <a:rPr lang="de-DE" dirty="0">
                <a:latin typeface="Roboto Light" panose="02000000000000000000" pitchFamily="2" charset="0"/>
                <a:ea typeface="Roboto Light" panose="02000000000000000000" pitchFamily="2" charset="0"/>
                <a:cs typeface="Roboto Light" panose="02000000000000000000" pitchFamily="2" charset="0"/>
              </a:rPr>
              <a:t> alt. im </a:t>
            </a:r>
            <a:r>
              <a:rPr lang="de-DE" b="1" dirty="0">
                <a:latin typeface="Roboto Bold" panose="02000000000000000000" charset="0"/>
                <a:ea typeface="Roboto Bold" panose="02000000000000000000" charset="0"/>
                <a:cs typeface="Roboto Bold" panose="02000000000000000000" charset="0"/>
              </a:rPr>
              <a:t>Erbfall</a:t>
            </a:r>
            <a:r>
              <a:rPr lang="de-DE" dirty="0">
                <a:latin typeface="Roboto Light" panose="02000000000000000000" pitchFamily="2" charset="0"/>
                <a:ea typeface="Roboto Light" panose="02000000000000000000" pitchFamily="2" charset="0"/>
                <a:cs typeface="Roboto Light" panose="02000000000000000000" pitchFamily="2" charset="0"/>
              </a:rPr>
              <a:t> ohne vorherige Übertragung </a:t>
            </a:r>
          </a:p>
          <a:p>
            <a:pPr marL="285750" indent="-285750">
              <a:spcAft>
                <a:spcPts val="600"/>
              </a:spcAft>
              <a:buClr>
                <a:srgbClr val="ED1D13"/>
              </a:buClr>
              <a:buFont typeface="Wingdings" panose="05000000000000000000" pitchFamily="2" charset="2"/>
              <a:buChar char="§"/>
            </a:pPr>
            <a:r>
              <a:rPr lang="de-DE" dirty="0">
                <a:latin typeface="Roboto Black" panose="02000000000000000000" pitchFamily="2" charset="0"/>
                <a:ea typeface="Roboto Black" panose="02000000000000000000" pitchFamily="2" charset="0"/>
                <a:cs typeface="Roboto Black" panose="02000000000000000000" pitchFamily="2" charset="0"/>
              </a:rPr>
              <a:t>durch 74-jährigen Vater</a:t>
            </a:r>
          </a:p>
          <a:p>
            <a:pPr>
              <a:spcAft>
                <a:spcPts val="600"/>
              </a:spcAft>
              <a:buClr>
                <a:srgbClr val="ED1D13"/>
              </a:buClr>
            </a:pPr>
            <a:r>
              <a:rPr lang="de-DE" dirty="0">
                <a:latin typeface="Roboto Light" panose="02000000000000000000" pitchFamily="2" charset="0"/>
                <a:ea typeface="Roboto Light" panose="02000000000000000000" pitchFamily="2" charset="0"/>
                <a:cs typeface="Roboto Light" panose="02000000000000000000" pitchFamily="2" charset="0"/>
              </a:rPr>
              <a:t>(vereinfachte Rechnung): Steuerlicher Bedarfswert: € 4,0 Mio. Jahreswert für Nießbrauch: € 80.000</a:t>
            </a:r>
          </a:p>
          <a:p>
            <a:pPr>
              <a:spcAft>
                <a:spcPts val="600"/>
              </a:spcAft>
              <a:buClr>
                <a:srgbClr val="ED1D13"/>
              </a:buClr>
            </a:pPr>
            <a:endParaRPr lang="de-DE" dirty="0">
              <a:latin typeface="Roboto Light" panose="02000000000000000000" pitchFamily="2" charset="0"/>
              <a:ea typeface="Roboto Light" panose="02000000000000000000" pitchFamily="2" charset="0"/>
              <a:cs typeface="Roboto Light" panose="02000000000000000000" pitchFamily="2" charset="0"/>
            </a:endParaRPr>
          </a:p>
        </p:txBody>
      </p:sp>
      <p:graphicFrame>
        <p:nvGraphicFramePr>
          <p:cNvPr id="2" name="Tabelle 1">
            <a:extLst>
              <a:ext uri="{FF2B5EF4-FFF2-40B4-BE49-F238E27FC236}">
                <a16:creationId xmlns:a16="http://schemas.microsoft.com/office/drawing/2014/main" id="{BECCF6C1-FD4E-B218-C0E8-6C29EDB9AB92}"/>
              </a:ext>
            </a:extLst>
          </p:cNvPr>
          <p:cNvGraphicFramePr>
            <a:graphicFrameLocks noGrp="1"/>
          </p:cNvGraphicFramePr>
          <p:nvPr>
            <p:extLst>
              <p:ext uri="{D42A27DB-BD31-4B8C-83A1-F6EECF244321}">
                <p14:modId xmlns:p14="http://schemas.microsoft.com/office/powerpoint/2010/main" val="635679463"/>
              </p:ext>
            </p:extLst>
          </p:nvPr>
        </p:nvGraphicFramePr>
        <p:xfrm>
          <a:off x="861032" y="2253933"/>
          <a:ext cx="10416569" cy="2593672"/>
        </p:xfrm>
        <a:graphic>
          <a:graphicData uri="http://schemas.openxmlformats.org/drawingml/2006/table">
            <a:tbl>
              <a:tblPr>
                <a:tableStyleId>{72833802-FEF1-4C79-8D5D-14CF1EAF98D9}</a:tableStyleId>
              </a:tblPr>
              <a:tblGrid>
                <a:gridCol w="2739700">
                  <a:extLst>
                    <a:ext uri="{9D8B030D-6E8A-4147-A177-3AD203B41FA5}">
                      <a16:colId xmlns:a16="http://schemas.microsoft.com/office/drawing/2014/main" val="2917734432"/>
                    </a:ext>
                  </a:extLst>
                </a:gridCol>
                <a:gridCol w="2739700">
                  <a:extLst>
                    <a:ext uri="{9D8B030D-6E8A-4147-A177-3AD203B41FA5}">
                      <a16:colId xmlns:a16="http://schemas.microsoft.com/office/drawing/2014/main" val="2714440105"/>
                    </a:ext>
                  </a:extLst>
                </a:gridCol>
                <a:gridCol w="4937169">
                  <a:extLst>
                    <a:ext uri="{9D8B030D-6E8A-4147-A177-3AD203B41FA5}">
                      <a16:colId xmlns:a16="http://schemas.microsoft.com/office/drawing/2014/main" val="2487365156"/>
                    </a:ext>
                  </a:extLst>
                </a:gridCol>
              </a:tblGrid>
              <a:tr h="173142">
                <a:tc>
                  <a:txBody>
                    <a:bodyPr/>
                    <a:lstStyle/>
                    <a:p>
                      <a:pPr algn="ctr" fontAlgn="b"/>
                      <a:r>
                        <a:rPr lang="de-DE" sz="1600" u="none" strike="noStrike" dirty="0">
                          <a:effectLst/>
                          <a:latin typeface="Roboto Black" panose="02000000000000000000" pitchFamily="2" charset="0"/>
                          <a:ea typeface="Roboto Black" panose="02000000000000000000" pitchFamily="2" charset="0"/>
                          <a:cs typeface="Roboto Black" panose="02000000000000000000" pitchFamily="2" charset="0"/>
                        </a:rPr>
                        <a:t>Übertragung</a:t>
                      </a:r>
                      <a:endParaRPr lang="de-DE" sz="1600" b="0"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ctr" fontAlgn="b"/>
                      <a:r>
                        <a:rPr lang="de-DE" sz="1600" u="none" strike="noStrike" dirty="0">
                          <a:effectLst/>
                          <a:latin typeface="Roboto Black" panose="02000000000000000000" pitchFamily="2" charset="0"/>
                          <a:ea typeface="Roboto Black" panose="02000000000000000000" pitchFamily="2" charset="0"/>
                          <a:cs typeface="Roboto Black" panose="02000000000000000000" pitchFamily="2" charset="0"/>
                        </a:rPr>
                        <a:t>Übertragung</a:t>
                      </a:r>
                      <a:endParaRPr lang="de-DE" sz="1600" b="0"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l" fontAlgn="b"/>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1704163963"/>
                  </a:ext>
                </a:extLst>
              </a:tr>
              <a:tr h="173142">
                <a:tc>
                  <a:txBody>
                    <a:bodyPr/>
                    <a:lstStyle/>
                    <a:p>
                      <a:pPr algn="ctr" fontAlgn="b"/>
                      <a:r>
                        <a:rPr lang="de-DE" sz="1600" u="none" strike="noStrike">
                          <a:effectLst/>
                          <a:latin typeface="Roboto Black" panose="02000000000000000000" pitchFamily="2" charset="0"/>
                          <a:ea typeface="Roboto Black" panose="02000000000000000000" pitchFamily="2" charset="0"/>
                          <a:cs typeface="Roboto Black" panose="02000000000000000000" pitchFamily="2" charset="0"/>
                        </a:rPr>
                        <a:t>zu Lebzeiten</a:t>
                      </a:r>
                      <a:endParaRPr lang="de-DE" sz="1600" b="0" i="0" u="none" strike="noStrike">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ctr" fontAlgn="b"/>
                      <a:r>
                        <a:rPr lang="de-DE" sz="1600" u="none" strike="noStrike" dirty="0">
                          <a:effectLst/>
                          <a:latin typeface="Roboto Black" panose="02000000000000000000" pitchFamily="2" charset="0"/>
                          <a:ea typeface="Roboto Black" panose="02000000000000000000" pitchFamily="2" charset="0"/>
                          <a:cs typeface="Roboto Black" panose="02000000000000000000" pitchFamily="2" charset="0"/>
                        </a:rPr>
                        <a:t>von Todes wegen</a:t>
                      </a:r>
                      <a:endParaRPr lang="de-DE" sz="1600" b="0"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l" fontAlgn="b"/>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2080494106"/>
                  </a:ext>
                </a:extLst>
              </a:tr>
              <a:tr h="173142">
                <a:tc>
                  <a:txBody>
                    <a:bodyPr/>
                    <a:lstStyle/>
                    <a:p>
                      <a:pPr algn="ctr" fontAlgn="b"/>
                      <a:r>
                        <a:rPr lang="de-DE" sz="1600" u="none" strike="noStrike" dirty="0">
                          <a:effectLst/>
                          <a:latin typeface="Roboto Black" panose="02000000000000000000" pitchFamily="2" charset="0"/>
                          <a:ea typeface="Roboto Black" panose="02000000000000000000" pitchFamily="2" charset="0"/>
                          <a:cs typeface="Roboto Black" panose="02000000000000000000" pitchFamily="2" charset="0"/>
                        </a:rPr>
                        <a:t>mit Nießbrauch</a:t>
                      </a:r>
                      <a:endParaRPr lang="de-DE" sz="1600" b="0"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ctr" fontAlgn="b"/>
                      <a:r>
                        <a:rPr lang="de-DE" sz="1600" u="none" strike="noStrike" dirty="0">
                          <a:effectLst/>
                          <a:latin typeface="Roboto Black" panose="02000000000000000000" pitchFamily="2" charset="0"/>
                          <a:ea typeface="Roboto Black" panose="02000000000000000000" pitchFamily="2" charset="0"/>
                          <a:cs typeface="Roboto Black" panose="02000000000000000000" pitchFamily="2" charset="0"/>
                        </a:rPr>
                        <a:t>ohne Nießbrauch</a:t>
                      </a:r>
                      <a:endParaRPr lang="de-DE" sz="1600" b="0"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l" fontAlgn="b"/>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234464721"/>
                  </a:ext>
                </a:extLst>
              </a:tr>
              <a:tr h="161394">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4.000.000,00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4.000.000,00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r>
                        <a:rPr lang="de-DE" sz="1600" u="none" strike="noStrike" dirty="0">
                          <a:effectLst/>
                          <a:latin typeface="Roboto Light" panose="02000000000000000000" pitchFamily="2" charset="0"/>
                          <a:ea typeface="Roboto Light" panose="02000000000000000000" pitchFamily="2" charset="0"/>
                          <a:cs typeface="Roboto Light" panose="02000000000000000000" pitchFamily="2" charset="0"/>
                        </a:rPr>
                        <a:t>   Steuerwert</a:t>
                      </a:r>
                      <a:endParaRPr lang="de-DE" sz="16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3259506002"/>
                  </a:ext>
                </a:extLst>
              </a:tr>
              <a:tr h="313387">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-689.280,00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0,00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r>
                        <a:rPr lang="de-DE" sz="1600" u="none" strike="noStrike" dirty="0">
                          <a:effectLst/>
                          <a:latin typeface="Roboto Light" panose="02000000000000000000" pitchFamily="2" charset="0"/>
                          <a:ea typeface="Roboto Light" panose="02000000000000000000" pitchFamily="2" charset="0"/>
                          <a:cs typeface="Roboto Light" panose="02000000000000000000" pitchFamily="2" charset="0"/>
                        </a:rPr>
                        <a:t>   abzüglich Wert des Nießbrauchs EUR 80,000 * 8,616</a:t>
                      </a:r>
                      <a:endParaRPr lang="de-DE" sz="16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550957062"/>
                  </a:ext>
                </a:extLst>
              </a:tr>
              <a:tr h="173142">
                <a:tc>
                  <a:txBody>
                    <a:bodyPr/>
                    <a:lstStyle/>
                    <a:p>
                      <a:pPr algn="r" fontAlgn="b"/>
                      <a:r>
                        <a:rPr lang="de-DE" sz="1600" u="none" strike="noStrike" dirty="0">
                          <a:effectLst/>
                          <a:latin typeface="Roboto Light" panose="02000000000000000000" pitchFamily="2" charset="0"/>
                          <a:ea typeface="Roboto Light" panose="02000000000000000000" pitchFamily="2" charset="0"/>
                          <a:cs typeface="Roboto Light" panose="02000000000000000000" pitchFamily="2" charset="0"/>
                        </a:rPr>
                        <a:t>-400.000,00</a:t>
                      </a:r>
                      <a:endParaRPr lang="de-DE" sz="16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de-DE" sz="1600" u="none" strike="noStrike" dirty="0">
                          <a:effectLst/>
                          <a:latin typeface="Roboto Light" panose="02000000000000000000" pitchFamily="2" charset="0"/>
                          <a:ea typeface="Roboto Light" panose="02000000000000000000" pitchFamily="2" charset="0"/>
                          <a:cs typeface="Roboto Light" panose="02000000000000000000" pitchFamily="2" charset="0"/>
                        </a:rPr>
                        <a:t>-400.000,00</a:t>
                      </a:r>
                      <a:endParaRPr lang="de-DE" sz="16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de-DE" sz="1600" u="none" strike="noStrike" dirty="0">
                          <a:effectLst/>
                          <a:latin typeface="Roboto Light" panose="02000000000000000000" pitchFamily="2" charset="0"/>
                          <a:ea typeface="Roboto Light" panose="02000000000000000000" pitchFamily="2" charset="0"/>
                          <a:cs typeface="Roboto Light" panose="02000000000000000000" pitchFamily="2" charset="0"/>
                        </a:rPr>
                        <a:t>   persönlicher Freibetrag</a:t>
                      </a:r>
                      <a:endParaRPr lang="de-DE" sz="16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2862343793"/>
                  </a:ext>
                </a:extLst>
              </a:tr>
              <a:tr h="173142">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2.910.720,00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3.600.000,00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de-DE" sz="1600" u="none" strike="noStrike" dirty="0">
                          <a:effectLst/>
                          <a:latin typeface="Roboto Light" panose="02000000000000000000" pitchFamily="2" charset="0"/>
                          <a:ea typeface="Roboto Light" panose="02000000000000000000" pitchFamily="2" charset="0"/>
                          <a:cs typeface="Roboto Light" panose="02000000000000000000" pitchFamily="2" charset="0"/>
                        </a:rPr>
                        <a:t>   steuerliche Bemessungsgrundlage </a:t>
                      </a:r>
                      <a:endParaRPr lang="de-DE" sz="16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1792234210"/>
                  </a:ext>
                </a:extLst>
              </a:tr>
              <a:tr h="173142">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19,00%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19,00%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r>
                        <a:rPr lang="de-DE" sz="1600" u="none" strike="noStrike" dirty="0">
                          <a:effectLst/>
                          <a:latin typeface="Roboto Light" panose="02000000000000000000" pitchFamily="2" charset="0"/>
                          <a:ea typeface="Roboto Light" panose="02000000000000000000" pitchFamily="2" charset="0"/>
                          <a:cs typeface="Roboto Light" panose="02000000000000000000" pitchFamily="2" charset="0"/>
                        </a:rPr>
                        <a:t>   Steuertarif</a:t>
                      </a:r>
                      <a:endParaRPr lang="de-DE" sz="16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2124277895"/>
                  </a:ext>
                </a:extLst>
              </a:tr>
              <a:tr h="173142">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553.036,80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684.000,00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r>
                        <a:rPr lang="de-DE" sz="1600" u="none" strike="noStrike" dirty="0">
                          <a:effectLst/>
                          <a:latin typeface="Roboto Light" panose="02000000000000000000" pitchFamily="2" charset="0"/>
                          <a:ea typeface="Roboto Light" panose="02000000000000000000" pitchFamily="2" charset="0"/>
                          <a:cs typeface="Roboto Light" panose="02000000000000000000" pitchFamily="2" charset="0"/>
                        </a:rPr>
                        <a:t>   Steuerbelastung</a:t>
                      </a:r>
                      <a:endParaRPr lang="de-DE" sz="16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145580136"/>
                  </a:ext>
                </a:extLst>
              </a:tr>
              <a:tr h="173142">
                <a:tc>
                  <a:txBody>
                    <a:bodyPr/>
                    <a:lstStyle/>
                    <a:p>
                      <a:pPr algn="r" fontAlgn="b"/>
                      <a:r>
                        <a:rPr lang="de-DE" sz="1600" u="none" strike="noStrike" dirty="0">
                          <a:effectLst/>
                          <a:latin typeface="Roboto Black" panose="02000000000000000000" pitchFamily="2" charset="0"/>
                          <a:ea typeface="Roboto Black" panose="02000000000000000000" pitchFamily="2" charset="0"/>
                          <a:cs typeface="Roboto Black" panose="02000000000000000000" pitchFamily="2" charset="0"/>
                        </a:rPr>
                        <a:t>130.963,20</a:t>
                      </a:r>
                      <a:endParaRPr lang="de-DE" sz="1600" b="1"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l" fontAlgn="b"/>
                      <a:endParaRPr lang="de-DE" sz="1600" b="1"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l" fontAlgn="b"/>
                      <a:r>
                        <a:rPr lang="de-DE" sz="1600" u="none" strike="noStrike" dirty="0">
                          <a:effectLst/>
                          <a:latin typeface="Roboto Black" panose="02000000000000000000" pitchFamily="2" charset="0"/>
                          <a:ea typeface="Roboto Black" panose="02000000000000000000" pitchFamily="2" charset="0"/>
                          <a:cs typeface="Roboto Black" panose="02000000000000000000" pitchFamily="2" charset="0"/>
                        </a:rPr>
                        <a:t>   Steuervorteil</a:t>
                      </a:r>
                      <a:endParaRPr lang="de-DE" sz="1600" b="1"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extLst>
                  <a:ext uri="{0D108BD9-81ED-4DB2-BD59-A6C34878D82A}">
                    <a16:rowId xmlns:a16="http://schemas.microsoft.com/office/drawing/2014/main" val="1584414858"/>
                  </a:ext>
                </a:extLst>
              </a:tr>
            </a:tbl>
          </a:graphicData>
        </a:graphic>
      </p:graphicFrame>
    </p:spTree>
    <p:extLst>
      <p:ext uri="{BB962C8B-B14F-4D97-AF65-F5344CB8AC3E}">
        <p14:creationId xmlns:p14="http://schemas.microsoft.com/office/powerpoint/2010/main" val="81488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b) Der Nießbrauchvorbehalt</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7" y="1070369"/>
            <a:ext cx="10102976" cy="1431161"/>
          </a:xfrm>
          <a:prstGeom prst="rect">
            <a:avLst/>
          </a:prstGeom>
          <a:noFill/>
        </p:spPr>
        <p:txBody>
          <a:bodyPr wrap="square" rtlCol="0">
            <a:spAutoFit/>
          </a:bodyPr>
          <a:lstStyle/>
          <a:p>
            <a:pPr>
              <a:spcAft>
                <a:spcPts val="600"/>
              </a:spcAft>
              <a:buClr>
                <a:srgbClr val="ED1D13"/>
              </a:buClr>
            </a:pPr>
            <a:r>
              <a:rPr lang="de-DE" dirty="0">
                <a:latin typeface="Roboto Light" panose="02000000000000000000" pitchFamily="2" charset="0"/>
                <a:ea typeface="Roboto Light" panose="02000000000000000000" pitchFamily="2" charset="0"/>
                <a:cs typeface="Roboto Light" panose="02000000000000000000" pitchFamily="2" charset="0"/>
              </a:rPr>
              <a:t>Besteuerung zu </a:t>
            </a:r>
            <a:r>
              <a:rPr lang="de-DE" b="1" dirty="0">
                <a:latin typeface="Roboto Bold" panose="02000000000000000000" charset="0"/>
                <a:ea typeface="Roboto Bold" panose="02000000000000000000" charset="0"/>
                <a:cs typeface="Roboto Bold" panose="02000000000000000000" charset="0"/>
              </a:rPr>
              <a:t>Lebzeiten</a:t>
            </a:r>
            <a:r>
              <a:rPr lang="de-DE" dirty="0">
                <a:latin typeface="Roboto Light" panose="02000000000000000000" pitchFamily="2" charset="0"/>
                <a:ea typeface="Roboto Light" panose="02000000000000000000" pitchFamily="2" charset="0"/>
                <a:cs typeface="Roboto Light" panose="02000000000000000000" pitchFamily="2" charset="0"/>
              </a:rPr>
              <a:t> alt. im </a:t>
            </a:r>
            <a:r>
              <a:rPr lang="de-DE" b="1" dirty="0">
                <a:latin typeface="Roboto Bold" panose="02000000000000000000" charset="0"/>
                <a:ea typeface="Roboto Bold" panose="02000000000000000000" charset="0"/>
                <a:cs typeface="Roboto Bold" panose="02000000000000000000" charset="0"/>
              </a:rPr>
              <a:t>Erbfall</a:t>
            </a:r>
            <a:r>
              <a:rPr lang="de-DE" dirty="0">
                <a:latin typeface="Roboto Light" panose="02000000000000000000" pitchFamily="2" charset="0"/>
                <a:ea typeface="Roboto Light" panose="02000000000000000000" pitchFamily="2" charset="0"/>
                <a:cs typeface="Roboto Light" panose="02000000000000000000" pitchFamily="2" charset="0"/>
              </a:rPr>
              <a:t> ohne vorherige Übertragung </a:t>
            </a:r>
          </a:p>
          <a:p>
            <a:pPr marL="285750" indent="-285750">
              <a:spcAft>
                <a:spcPts val="600"/>
              </a:spcAft>
              <a:buClr>
                <a:srgbClr val="ED1D13"/>
              </a:buClr>
              <a:buFont typeface="Wingdings" panose="05000000000000000000" pitchFamily="2" charset="2"/>
              <a:buChar char="§"/>
            </a:pPr>
            <a:r>
              <a:rPr lang="de-DE" dirty="0">
                <a:latin typeface="Roboto Black" panose="02000000000000000000" pitchFamily="2" charset="0"/>
                <a:ea typeface="Roboto Black" panose="02000000000000000000" pitchFamily="2" charset="0"/>
                <a:cs typeface="Roboto Black" panose="02000000000000000000" pitchFamily="2" charset="0"/>
              </a:rPr>
              <a:t>durch 54-jährigen Vater</a:t>
            </a:r>
          </a:p>
          <a:p>
            <a:pPr>
              <a:spcAft>
                <a:spcPts val="600"/>
              </a:spcAft>
              <a:buClr>
                <a:srgbClr val="ED1D13"/>
              </a:buClr>
            </a:pPr>
            <a:r>
              <a:rPr lang="de-DE" dirty="0">
                <a:latin typeface="Roboto Light" panose="02000000000000000000" pitchFamily="2" charset="0"/>
                <a:ea typeface="Roboto Light" panose="02000000000000000000" pitchFamily="2" charset="0"/>
                <a:cs typeface="Roboto Light" panose="02000000000000000000" pitchFamily="2" charset="0"/>
              </a:rPr>
              <a:t>(vereinfachte Rechnung): Steuerlicher Bedarfswert: € 4,0 Mio. Jahreswert für Nießbrauch: € 80.000</a:t>
            </a:r>
          </a:p>
          <a:p>
            <a:pPr>
              <a:spcAft>
                <a:spcPts val="600"/>
              </a:spcAft>
              <a:buClr>
                <a:srgbClr val="ED1D13"/>
              </a:buClr>
            </a:pPr>
            <a:endParaRPr lang="de-DE" dirty="0">
              <a:latin typeface="Roboto Light" panose="02000000000000000000" pitchFamily="2" charset="0"/>
              <a:ea typeface="Roboto Light" panose="02000000000000000000" pitchFamily="2" charset="0"/>
              <a:cs typeface="Roboto Light" panose="02000000000000000000" pitchFamily="2" charset="0"/>
            </a:endParaRPr>
          </a:p>
        </p:txBody>
      </p:sp>
      <p:graphicFrame>
        <p:nvGraphicFramePr>
          <p:cNvPr id="3" name="Tabelle 2">
            <a:extLst>
              <a:ext uri="{FF2B5EF4-FFF2-40B4-BE49-F238E27FC236}">
                <a16:creationId xmlns:a16="http://schemas.microsoft.com/office/drawing/2014/main" id="{6383D8FD-D5E8-5D59-6B60-BB1A18768521}"/>
              </a:ext>
            </a:extLst>
          </p:cNvPr>
          <p:cNvGraphicFramePr>
            <a:graphicFrameLocks noGrp="1"/>
          </p:cNvGraphicFramePr>
          <p:nvPr>
            <p:extLst>
              <p:ext uri="{D42A27DB-BD31-4B8C-83A1-F6EECF244321}">
                <p14:modId xmlns:p14="http://schemas.microsoft.com/office/powerpoint/2010/main" val="2056667687"/>
              </p:ext>
            </p:extLst>
          </p:nvPr>
        </p:nvGraphicFramePr>
        <p:xfrm>
          <a:off x="933450" y="2259647"/>
          <a:ext cx="10030558" cy="2858941"/>
        </p:xfrm>
        <a:graphic>
          <a:graphicData uri="http://schemas.openxmlformats.org/drawingml/2006/table">
            <a:tbl>
              <a:tblPr>
                <a:tableStyleId>{72833802-FEF1-4C79-8D5D-14CF1EAF98D9}</a:tableStyleId>
              </a:tblPr>
              <a:tblGrid>
                <a:gridCol w="2570188">
                  <a:extLst>
                    <a:ext uri="{9D8B030D-6E8A-4147-A177-3AD203B41FA5}">
                      <a16:colId xmlns:a16="http://schemas.microsoft.com/office/drawing/2014/main" val="3940022296"/>
                    </a:ext>
                  </a:extLst>
                </a:gridCol>
                <a:gridCol w="2160778">
                  <a:extLst>
                    <a:ext uri="{9D8B030D-6E8A-4147-A177-3AD203B41FA5}">
                      <a16:colId xmlns:a16="http://schemas.microsoft.com/office/drawing/2014/main" val="1880051267"/>
                    </a:ext>
                  </a:extLst>
                </a:gridCol>
                <a:gridCol w="288709">
                  <a:extLst>
                    <a:ext uri="{9D8B030D-6E8A-4147-A177-3AD203B41FA5}">
                      <a16:colId xmlns:a16="http://schemas.microsoft.com/office/drawing/2014/main" val="4136631611"/>
                    </a:ext>
                  </a:extLst>
                </a:gridCol>
                <a:gridCol w="5010883">
                  <a:extLst>
                    <a:ext uri="{9D8B030D-6E8A-4147-A177-3AD203B41FA5}">
                      <a16:colId xmlns:a16="http://schemas.microsoft.com/office/drawing/2014/main" val="1754096125"/>
                    </a:ext>
                  </a:extLst>
                </a:gridCol>
              </a:tblGrid>
              <a:tr h="204289">
                <a:tc>
                  <a:txBody>
                    <a:bodyPr/>
                    <a:lstStyle/>
                    <a:p>
                      <a:pPr algn="ctr" fontAlgn="b"/>
                      <a:r>
                        <a:rPr lang="de-DE" sz="1600" u="none" strike="noStrike" dirty="0">
                          <a:effectLst/>
                          <a:latin typeface="Roboto Black" panose="02000000000000000000" pitchFamily="2" charset="0"/>
                          <a:ea typeface="Roboto Black" panose="02000000000000000000" pitchFamily="2" charset="0"/>
                          <a:cs typeface="Roboto Black" panose="02000000000000000000" pitchFamily="2" charset="0"/>
                        </a:rPr>
                        <a:t>Übertragung</a:t>
                      </a:r>
                      <a:endParaRPr lang="de-DE" sz="1600" b="0"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ctr" fontAlgn="b"/>
                      <a:r>
                        <a:rPr lang="de-DE" sz="1600" u="none" strike="noStrike" dirty="0">
                          <a:effectLst/>
                          <a:latin typeface="Roboto Black" panose="02000000000000000000" pitchFamily="2" charset="0"/>
                          <a:ea typeface="Roboto Black" panose="02000000000000000000" pitchFamily="2" charset="0"/>
                          <a:cs typeface="Roboto Black" panose="02000000000000000000" pitchFamily="2" charset="0"/>
                        </a:rPr>
                        <a:t>Übertragung</a:t>
                      </a:r>
                      <a:endParaRPr lang="de-DE" sz="1600" b="0"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ct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 </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2611608652"/>
                  </a:ext>
                </a:extLst>
              </a:tr>
              <a:tr h="211138">
                <a:tc>
                  <a:txBody>
                    <a:bodyPr/>
                    <a:lstStyle/>
                    <a:p>
                      <a:pPr algn="ctr" fontAlgn="b"/>
                      <a:r>
                        <a:rPr lang="de-DE" sz="1600" u="none" strike="noStrike" dirty="0">
                          <a:effectLst/>
                          <a:latin typeface="Roboto Black" panose="02000000000000000000" pitchFamily="2" charset="0"/>
                          <a:ea typeface="Roboto Black" panose="02000000000000000000" pitchFamily="2" charset="0"/>
                          <a:cs typeface="Roboto Black" panose="02000000000000000000" pitchFamily="2" charset="0"/>
                        </a:rPr>
                        <a:t>zu Lebzeiten</a:t>
                      </a:r>
                      <a:endParaRPr lang="de-DE" sz="1600" b="0"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ctr" fontAlgn="b"/>
                      <a:r>
                        <a:rPr lang="de-DE" sz="1600" u="none" strike="noStrike" dirty="0">
                          <a:effectLst/>
                          <a:latin typeface="Roboto Black" panose="02000000000000000000" pitchFamily="2" charset="0"/>
                          <a:ea typeface="Roboto Black" panose="02000000000000000000" pitchFamily="2" charset="0"/>
                          <a:cs typeface="Roboto Black" panose="02000000000000000000" pitchFamily="2" charset="0"/>
                        </a:rPr>
                        <a:t>von Todes wegen</a:t>
                      </a:r>
                      <a:endParaRPr lang="de-DE" sz="1600" b="0"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ct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 </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1368057293"/>
                  </a:ext>
                </a:extLst>
              </a:tr>
              <a:tr h="205423">
                <a:tc>
                  <a:txBody>
                    <a:bodyPr/>
                    <a:lstStyle/>
                    <a:p>
                      <a:pPr algn="ctr" fontAlgn="b"/>
                      <a:r>
                        <a:rPr lang="de-DE" sz="1600" u="none" strike="noStrike">
                          <a:effectLst/>
                          <a:latin typeface="Roboto Black" panose="02000000000000000000" pitchFamily="2" charset="0"/>
                          <a:ea typeface="Roboto Black" panose="02000000000000000000" pitchFamily="2" charset="0"/>
                          <a:cs typeface="Roboto Black" panose="02000000000000000000" pitchFamily="2" charset="0"/>
                        </a:rPr>
                        <a:t>mit Nießbrauch</a:t>
                      </a:r>
                      <a:endParaRPr lang="de-DE" sz="1600" b="0" i="0" u="none" strike="noStrike">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ctr" fontAlgn="b"/>
                      <a:r>
                        <a:rPr lang="de-DE" sz="1600" u="none" strike="noStrike" dirty="0">
                          <a:effectLst/>
                          <a:latin typeface="Roboto Black" panose="02000000000000000000" pitchFamily="2" charset="0"/>
                          <a:ea typeface="Roboto Black" panose="02000000000000000000" pitchFamily="2" charset="0"/>
                          <a:cs typeface="Roboto Black" panose="02000000000000000000" pitchFamily="2" charset="0"/>
                        </a:rPr>
                        <a:t>ohne Nießbrauch</a:t>
                      </a:r>
                      <a:endParaRPr lang="de-DE" sz="1600" b="0"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ctr" fontAlgn="b"/>
                      <a:endParaRPr lang="de-DE" sz="16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endParaRPr lang="de-DE" sz="16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382286721"/>
                  </a:ext>
                </a:extLst>
              </a:tr>
              <a:tr h="369707">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4.000.000,00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4.000.000,00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Steuerwert</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3605702742"/>
                  </a:ext>
                </a:extLst>
              </a:tr>
              <a:tr h="334826">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-1.132.640,00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0,00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abzüglich Wert des Nießbrauchs EUR 80,000 * 14,158</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650049548"/>
                  </a:ext>
                </a:extLst>
              </a:tr>
              <a:tr h="204289">
                <a:tc>
                  <a:txBody>
                    <a:bodyPr/>
                    <a:lstStyle/>
                    <a:p>
                      <a:pPr algn="r" fontAlgn="b"/>
                      <a:r>
                        <a:rPr lang="de-DE" sz="1600" u="none" strike="noStrike" dirty="0">
                          <a:effectLst/>
                          <a:latin typeface="Roboto Light" panose="02000000000000000000" pitchFamily="2" charset="0"/>
                          <a:ea typeface="Roboto Light" panose="02000000000000000000" pitchFamily="2" charset="0"/>
                          <a:cs typeface="Roboto Light" panose="02000000000000000000" pitchFamily="2" charset="0"/>
                        </a:rPr>
                        <a:t>-400.000,00</a:t>
                      </a:r>
                      <a:endParaRPr lang="de-DE" sz="16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de-DE" sz="1600" u="none" strike="noStrike" dirty="0">
                          <a:effectLst/>
                          <a:latin typeface="Roboto Light" panose="02000000000000000000" pitchFamily="2" charset="0"/>
                          <a:ea typeface="Roboto Light" panose="02000000000000000000" pitchFamily="2" charset="0"/>
                          <a:cs typeface="Roboto Light" panose="02000000000000000000" pitchFamily="2" charset="0"/>
                        </a:rPr>
                        <a:t>-400.000,00</a:t>
                      </a:r>
                      <a:endParaRPr lang="de-DE" sz="16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r>
                        <a:rPr lang="de-DE" sz="1600" u="none" strike="noStrike" dirty="0">
                          <a:effectLst/>
                          <a:latin typeface="Roboto Light" panose="02000000000000000000" pitchFamily="2" charset="0"/>
                          <a:ea typeface="Roboto Light" panose="02000000000000000000" pitchFamily="2" charset="0"/>
                          <a:cs typeface="Roboto Light" panose="02000000000000000000" pitchFamily="2" charset="0"/>
                        </a:rPr>
                        <a:t>persönlicher Freibetrag</a:t>
                      </a:r>
                      <a:endParaRPr lang="de-DE" sz="16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3131473137"/>
                  </a:ext>
                </a:extLst>
              </a:tr>
              <a:tr h="380853">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2.467.360,00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3.600.000,00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steuerliche Bemessungsgrundlage </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3440133471"/>
                  </a:ext>
                </a:extLst>
              </a:tr>
              <a:tr h="204289">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19,00%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19,00%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Steuertarif</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95011763"/>
                  </a:ext>
                </a:extLst>
              </a:tr>
              <a:tr h="204289">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468.798,40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r"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684.000,00</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tc>
                  <a:txBody>
                    <a:bodyPr/>
                    <a:lstStyle/>
                    <a:p>
                      <a:pPr algn="l" fontAlgn="b"/>
                      <a:r>
                        <a:rPr lang="de-DE" sz="1600" u="none" strike="noStrike">
                          <a:effectLst/>
                          <a:latin typeface="Roboto Light" panose="02000000000000000000" pitchFamily="2" charset="0"/>
                          <a:ea typeface="Roboto Light" panose="02000000000000000000" pitchFamily="2" charset="0"/>
                          <a:cs typeface="Roboto Light" panose="02000000000000000000" pitchFamily="2" charset="0"/>
                        </a:rPr>
                        <a:t>Steuerbelastung</a:t>
                      </a:r>
                      <a:endParaRPr lang="de-DE" sz="1600" b="0" i="0" u="none" strike="noStrike">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0" anchor="b"/>
                </a:tc>
                <a:extLst>
                  <a:ext uri="{0D108BD9-81ED-4DB2-BD59-A6C34878D82A}">
                    <a16:rowId xmlns:a16="http://schemas.microsoft.com/office/drawing/2014/main" val="3468944394"/>
                  </a:ext>
                </a:extLst>
              </a:tr>
              <a:tr h="204289">
                <a:tc>
                  <a:txBody>
                    <a:bodyPr/>
                    <a:lstStyle/>
                    <a:p>
                      <a:pPr algn="r" fontAlgn="b"/>
                      <a:r>
                        <a:rPr lang="de-DE" sz="1600" u="none" strike="noStrike" dirty="0">
                          <a:effectLst/>
                          <a:latin typeface="Roboto Black" panose="02000000000000000000" pitchFamily="2" charset="0"/>
                          <a:ea typeface="Roboto Black" panose="02000000000000000000" pitchFamily="2" charset="0"/>
                          <a:cs typeface="Roboto Black" panose="02000000000000000000" pitchFamily="2" charset="0"/>
                        </a:rPr>
                        <a:t>215.201,60</a:t>
                      </a:r>
                      <a:endParaRPr lang="de-DE" sz="1600" b="1"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l" fontAlgn="b"/>
                      <a:endParaRPr lang="de-DE" sz="1600" b="1"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l" fontAlgn="b"/>
                      <a:endParaRPr lang="de-DE" sz="1600" b="1"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tc>
                  <a:txBody>
                    <a:bodyPr/>
                    <a:lstStyle/>
                    <a:p>
                      <a:pPr algn="l" fontAlgn="b"/>
                      <a:r>
                        <a:rPr lang="de-DE" sz="1600" u="none" strike="noStrike" dirty="0">
                          <a:effectLst/>
                          <a:latin typeface="Roboto Black" panose="02000000000000000000" pitchFamily="2" charset="0"/>
                          <a:ea typeface="Roboto Black" panose="02000000000000000000" pitchFamily="2" charset="0"/>
                          <a:cs typeface="Roboto Black" panose="02000000000000000000" pitchFamily="2" charset="0"/>
                        </a:rPr>
                        <a:t>Steuervorteil</a:t>
                      </a:r>
                      <a:endParaRPr lang="de-DE" sz="1600" b="1" i="0" u="none" strike="noStrike" dirty="0">
                        <a:solidFill>
                          <a:srgbClr val="000000"/>
                        </a:solidFill>
                        <a:effectLst/>
                        <a:latin typeface="Roboto Black" panose="02000000000000000000" pitchFamily="2" charset="0"/>
                        <a:ea typeface="Roboto Black" panose="02000000000000000000" pitchFamily="2" charset="0"/>
                        <a:cs typeface="Roboto Black" panose="02000000000000000000" pitchFamily="2" charset="0"/>
                      </a:endParaRPr>
                    </a:p>
                  </a:txBody>
                  <a:tcPr marL="9525" marR="9525" marT="9525" marB="0" anchor="b"/>
                </a:tc>
                <a:extLst>
                  <a:ext uri="{0D108BD9-81ED-4DB2-BD59-A6C34878D82A}">
                    <a16:rowId xmlns:a16="http://schemas.microsoft.com/office/drawing/2014/main" val="45997972"/>
                  </a:ext>
                </a:extLst>
              </a:tr>
            </a:tbl>
          </a:graphicData>
        </a:graphic>
      </p:graphicFrame>
    </p:spTree>
    <p:extLst>
      <p:ext uri="{BB962C8B-B14F-4D97-AF65-F5344CB8AC3E}">
        <p14:creationId xmlns:p14="http://schemas.microsoft.com/office/powerpoint/2010/main" val="2908381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EF31315-C220-83A4-2E3A-A8B24BA16E1D}"/>
              </a:ext>
            </a:extLst>
          </p:cNvPr>
          <p:cNvSpPr>
            <a:spLocks noGrp="1"/>
          </p:cNvSpPr>
          <p:nvPr>
            <p:ph idx="1"/>
          </p:nvPr>
        </p:nvSpPr>
        <p:spPr>
          <a:xfrm>
            <a:off x="793797" y="1185040"/>
            <a:ext cx="10470323" cy="4800124"/>
          </a:xfrm>
        </p:spPr>
        <p:txBody>
          <a:bodyPr/>
          <a:lstStyle/>
          <a:p>
            <a:pPr>
              <a:spcAft>
                <a:spcPts val="600"/>
              </a:spcAft>
              <a:buClr>
                <a:srgbClr val="ED1D13"/>
              </a:buClr>
            </a:pPr>
            <a:r>
              <a:rPr lang="de-DE" sz="2000" dirty="0">
                <a:latin typeface="Roboto Light" panose="02000000000000000000" pitchFamily="2" charset="0"/>
                <a:ea typeface="Roboto Light" panose="02000000000000000000" pitchFamily="2" charset="0"/>
                <a:cs typeface="Roboto Light" panose="02000000000000000000" pitchFamily="2" charset="0"/>
              </a:rPr>
              <a:t>Besteuerung zu </a:t>
            </a:r>
            <a:r>
              <a:rPr lang="de-DE" sz="2000" b="1" dirty="0">
                <a:latin typeface="Roboto Bold" panose="02000000000000000000" charset="0"/>
                <a:ea typeface="Roboto Bold" panose="02000000000000000000" charset="0"/>
                <a:cs typeface="Roboto Bold" panose="02000000000000000000" charset="0"/>
              </a:rPr>
              <a:t>Lebzeiten</a:t>
            </a:r>
            <a:r>
              <a:rPr lang="de-DE" sz="2000" dirty="0">
                <a:latin typeface="Roboto Light" panose="02000000000000000000" pitchFamily="2" charset="0"/>
                <a:ea typeface="Roboto Light" panose="02000000000000000000" pitchFamily="2" charset="0"/>
                <a:cs typeface="Roboto Light" panose="02000000000000000000" pitchFamily="2" charset="0"/>
              </a:rPr>
              <a:t> alt. im </a:t>
            </a:r>
            <a:r>
              <a:rPr lang="de-DE" sz="2000" b="1" dirty="0">
                <a:latin typeface="Roboto Bold" panose="02000000000000000000" charset="0"/>
                <a:ea typeface="Roboto Bold" panose="02000000000000000000" charset="0"/>
                <a:cs typeface="Roboto Bold" panose="02000000000000000000" charset="0"/>
              </a:rPr>
              <a:t>Erbfall</a:t>
            </a:r>
            <a:r>
              <a:rPr lang="de-DE" sz="2000" dirty="0">
                <a:latin typeface="Roboto Light" panose="02000000000000000000" pitchFamily="2" charset="0"/>
                <a:ea typeface="Roboto Light" panose="02000000000000000000" pitchFamily="2" charset="0"/>
                <a:cs typeface="Roboto Light" panose="02000000000000000000" pitchFamily="2" charset="0"/>
              </a:rPr>
              <a:t> ohne vorherige Übertragung </a:t>
            </a:r>
          </a:p>
          <a:p>
            <a:pPr>
              <a:spcAft>
                <a:spcPts val="600"/>
              </a:spcAft>
              <a:buClr>
                <a:srgbClr val="ED1D13"/>
              </a:buClr>
            </a:pPr>
            <a:r>
              <a:rPr lang="de-DE" sz="2000" dirty="0">
                <a:latin typeface="Roboto Light" panose="02000000000000000000" pitchFamily="2" charset="0"/>
                <a:ea typeface="Roboto Light" panose="02000000000000000000" pitchFamily="2" charset="0"/>
                <a:cs typeface="Roboto Light" panose="02000000000000000000" pitchFamily="2" charset="0"/>
              </a:rPr>
              <a:t>Steuerlicher Bedarfswert: € 4,0 Mio. Jahreswert für Nießbrauch: € 80.000</a:t>
            </a:r>
          </a:p>
          <a:p>
            <a:pPr>
              <a:spcAft>
                <a:spcPts val="600"/>
              </a:spcAft>
              <a:buClr>
                <a:srgbClr val="ED1D13"/>
              </a:buClr>
            </a:pPr>
            <a:endParaRPr lang="de-DE" dirty="0"/>
          </a:p>
          <a:p>
            <a:pPr>
              <a:spcBef>
                <a:spcPts val="0"/>
              </a:spcBef>
              <a:spcAft>
                <a:spcPts val="600"/>
              </a:spcAft>
              <a:buClr>
                <a:srgbClr val="ED1D13"/>
              </a:buClr>
            </a:pPr>
            <a:endParaRPr lang="de-DE" sz="2000" dirty="0">
              <a:latin typeface="Roboto Black" panose="02000000000000000000" pitchFamily="2" charset="0"/>
              <a:ea typeface="Roboto Black" panose="02000000000000000000" pitchFamily="2" charset="0"/>
              <a:cs typeface="Roboto Black" panose="02000000000000000000" pitchFamily="2" charset="0"/>
            </a:endParaRPr>
          </a:p>
          <a:p>
            <a:pPr>
              <a:spcBef>
                <a:spcPts val="0"/>
              </a:spcBef>
              <a:spcAft>
                <a:spcPts val="600"/>
              </a:spcAft>
              <a:buClr>
                <a:srgbClr val="ED1D13"/>
              </a:buClr>
            </a:pPr>
            <a:r>
              <a:rPr lang="de-DE" sz="2000" dirty="0">
                <a:latin typeface="Roboto Black" panose="02000000000000000000" pitchFamily="2" charset="0"/>
                <a:ea typeface="Roboto Black" panose="02000000000000000000" pitchFamily="2" charset="0"/>
                <a:cs typeface="Roboto Black" panose="02000000000000000000" pitchFamily="2" charset="0"/>
              </a:rPr>
              <a:t>Mutter (50%)</a:t>
            </a:r>
            <a:r>
              <a:rPr lang="de-DE" sz="2000" dirty="0">
                <a:latin typeface="Roboto Light" panose="02000000000000000000" pitchFamily="2" charset="0"/>
                <a:ea typeface="Roboto Light" panose="02000000000000000000" pitchFamily="2" charset="0"/>
                <a:cs typeface="Roboto Light" panose="02000000000000000000" pitchFamily="2" charset="0"/>
              </a:rPr>
              <a:t>		</a:t>
            </a:r>
            <a:r>
              <a:rPr lang="de-DE" dirty="0"/>
              <a:t>				</a:t>
            </a:r>
            <a:r>
              <a:rPr lang="de-DE" sz="2000" dirty="0">
                <a:latin typeface="Roboto Black" panose="02000000000000000000" pitchFamily="2" charset="0"/>
                <a:ea typeface="Roboto Black" panose="02000000000000000000" pitchFamily="2" charset="0"/>
                <a:cs typeface="Roboto Black" panose="02000000000000000000" pitchFamily="2" charset="0"/>
              </a:rPr>
              <a:t>Vater (50%)</a:t>
            </a:r>
          </a:p>
          <a:p>
            <a:pPr>
              <a:spcBef>
                <a:spcPts val="0"/>
              </a:spcBef>
              <a:spcAft>
                <a:spcPts val="600"/>
              </a:spcAft>
              <a:buClr>
                <a:srgbClr val="ED1D13"/>
              </a:buClr>
            </a:pPr>
            <a:r>
              <a:rPr lang="de-DE" dirty="0"/>
              <a:t>60 Jahre alt (VV: 13,830) 				60 Jahre alt (VV: 12,760)</a:t>
            </a:r>
          </a:p>
          <a:p>
            <a:pPr>
              <a:spcBef>
                <a:spcPts val="0"/>
              </a:spcBef>
              <a:spcAft>
                <a:spcPts val="600"/>
              </a:spcAft>
              <a:buClr>
                <a:srgbClr val="ED1D13"/>
              </a:buClr>
            </a:pPr>
            <a:r>
              <a:rPr lang="de-DE" dirty="0"/>
              <a:t>8</a:t>
            </a:r>
            <a:r>
              <a:rPr lang="de-DE" sz="2000" dirty="0">
                <a:latin typeface="Roboto Light" panose="02000000000000000000" pitchFamily="2" charset="0"/>
                <a:ea typeface="Roboto Light" panose="02000000000000000000" pitchFamily="2" charset="0"/>
                <a:cs typeface="Roboto Light" panose="02000000000000000000" pitchFamily="2" charset="0"/>
              </a:rPr>
              <a:t>0.000</a:t>
            </a:r>
            <a:r>
              <a:rPr lang="de-DE" dirty="0"/>
              <a:t>*13,830 = </a:t>
            </a:r>
            <a:r>
              <a:rPr lang="de-DE" dirty="0">
                <a:latin typeface="Roboto Black" panose="02000000000000000000" pitchFamily="2" charset="0"/>
                <a:ea typeface="Roboto Black" panose="02000000000000000000" pitchFamily="2" charset="0"/>
                <a:cs typeface="Roboto Black" panose="02000000000000000000" pitchFamily="2" charset="0"/>
              </a:rPr>
              <a:t>€ 1.106.400</a:t>
            </a:r>
            <a:r>
              <a:rPr lang="de-DE" dirty="0"/>
              <a:t>				80.000*12,760 = </a:t>
            </a:r>
            <a:r>
              <a:rPr lang="de-DE" dirty="0">
                <a:latin typeface="Roboto Black" panose="02000000000000000000" pitchFamily="2" charset="0"/>
                <a:ea typeface="Roboto Black" panose="02000000000000000000" pitchFamily="2" charset="0"/>
                <a:cs typeface="Roboto Black" panose="02000000000000000000" pitchFamily="2" charset="0"/>
              </a:rPr>
              <a:t>€ 1.020.800 </a:t>
            </a:r>
          </a:p>
          <a:p>
            <a:pPr>
              <a:spcBef>
                <a:spcPts val="0"/>
              </a:spcBef>
              <a:spcAft>
                <a:spcPts val="600"/>
              </a:spcAft>
              <a:buClr>
                <a:srgbClr val="ED1D13"/>
              </a:buClr>
            </a:pPr>
            <a:r>
              <a:rPr lang="de-DE" dirty="0"/>
              <a:t>	                </a:t>
            </a:r>
            <a:r>
              <a:rPr lang="de-DE" sz="1800" dirty="0"/>
              <a:t>(</a:t>
            </a:r>
            <a:r>
              <a:rPr lang="de-DE" sz="1800" u="sng" dirty="0"/>
              <a:t>Nießbrauchwert</a:t>
            </a:r>
            <a:r>
              <a:rPr lang="de-DE" sz="1800" dirty="0"/>
              <a:t>)</a:t>
            </a:r>
            <a:r>
              <a:rPr lang="de-DE" dirty="0"/>
              <a:t>			              	                               </a:t>
            </a:r>
            <a:r>
              <a:rPr lang="de-DE" sz="1800" dirty="0"/>
              <a:t>(</a:t>
            </a:r>
            <a:r>
              <a:rPr lang="de-DE" sz="1800" u="sng" dirty="0"/>
              <a:t>Nießbrauchwert</a:t>
            </a:r>
            <a:r>
              <a:rPr lang="de-DE" sz="1800" dirty="0"/>
              <a:t>)</a:t>
            </a:r>
          </a:p>
          <a:p>
            <a:pPr>
              <a:spcBef>
                <a:spcPts val="0"/>
              </a:spcBef>
              <a:spcAft>
                <a:spcPts val="600"/>
              </a:spcAft>
              <a:buClr>
                <a:srgbClr val="ED1D13"/>
              </a:buClr>
            </a:pPr>
            <a:endParaRPr lang="de-DE" dirty="0"/>
          </a:p>
          <a:p>
            <a:pPr>
              <a:spcAft>
                <a:spcPts val="600"/>
              </a:spcAft>
              <a:buClr>
                <a:srgbClr val="ED1D13"/>
              </a:buClr>
            </a:pPr>
            <a:r>
              <a:rPr lang="de-DE" dirty="0"/>
              <a:t>			</a:t>
            </a:r>
            <a:r>
              <a:rPr lang="de-DE" dirty="0">
                <a:latin typeface="Roboto Black" panose="02000000000000000000" pitchFamily="2" charset="0"/>
                <a:ea typeface="Roboto Black" panose="02000000000000000000" pitchFamily="2" charset="0"/>
                <a:cs typeface="Roboto Black" panose="02000000000000000000" pitchFamily="2" charset="0"/>
              </a:rPr>
              <a:t>Kind 1		Kind 2		Kind 3</a:t>
            </a:r>
          </a:p>
          <a:p>
            <a:pPr>
              <a:spcAft>
                <a:spcPts val="600"/>
              </a:spcAft>
              <a:buClr>
                <a:srgbClr val="ED1D13"/>
              </a:buClr>
            </a:pPr>
            <a:endParaRPr lang="de-DE" sz="2000" dirty="0">
              <a:latin typeface="Roboto Light" panose="02000000000000000000" pitchFamily="2" charset="0"/>
              <a:ea typeface="Roboto Light" panose="02000000000000000000" pitchFamily="2" charset="0"/>
              <a:cs typeface="Roboto Light" panose="02000000000000000000" pitchFamily="2" charset="0"/>
            </a:endParaRPr>
          </a:p>
          <a:p>
            <a:endParaRPr lang="de-DE" dirty="0"/>
          </a:p>
        </p:txBody>
      </p:sp>
      <p:sp>
        <p:nvSpPr>
          <p:cNvPr id="3" name="Titel 2">
            <a:extLst>
              <a:ext uri="{FF2B5EF4-FFF2-40B4-BE49-F238E27FC236}">
                <a16:creationId xmlns:a16="http://schemas.microsoft.com/office/drawing/2014/main" id="{803E5C05-2C6D-4A77-DF5E-867D6C2B510A}"/>
              </a:ext>
            </a:extLst>
          </p:cNvPr>
          <p:cNvSpPr>
            <a:spLocks noGrp="1"/>
          </p:cNvSpPr>
          <p:nvPr>
            <p:ph type="title"/>
          </p:nvPr>
        </p:nvSpPr>
        <p:spPr/>
        <p:txBody>
          <a:bodyPr/>
          <a:lstStyle/>
          <a:p>
            <a:endParaRPr lang="de-DE" dirty="0"/>
          </a:p>
        </p:txBody>
      </p:sp>
      <p:grpSp>
        <p:nvGrpSpPr>
          <p:cNvPr id="4" name="Gruppieren 3">
            <a:extLst>
              <a:ext uri="{FF2B5EF4-FFF2-40B4-BE49-F238E27FC236}">
                <a16:creationId xmlns:a16="http://schemas.microsoft.com/office/drawing/2014/main" id="{72BD12D4-AB3B-4D7A-E0C2-725C06CF70AC}"/>
              </a:ext>
            </a:extLst>
          </p:cNvPr>
          <p:cNvGrpSpPr/>
          <p:nvPr/>
        </p:nvGrpSpPr>
        <p:grpSpPr>
          <a:xfrm>
            <a:off x="4786632" y="2339697"/>
            <a:ext cx="1937083" cy="1988743"/>
            <a:chOff x="3121367" y="3271414"/>
            <a:chExt cx="1937083" cy="1988743"/>
          </a:xfrm>
        </p:grpSpPr>
        <p:sp>
          <p:nvSpPr>
            <p:cNvPr id="5" name="Rechteck 4">
              <a:extLst>
                <a:ext uri="{FF2B5EF4-FFF2-40B4-BE49-F238E27FC236}">
                  <a16:creationId xmlns:a16="http://schemas.microsoft.com/office/drawing/2014/main" id="{AF81A89F-01CB-5937-D819-FB01D32033C4}"/>
                </a:ext>
              </a:extLst>
            </p:cNvPr>
            <p:cNvSpPr/>
            <p:nvPr/>
          </p:nvSpPr>
          <p:spPr>
            <a:xfrm>
              <a:off x="3305809" y="4140013"/>
              <a:ext cx="1568198" cy="1120144"/>
            </a:xfrm>
            <a:prstGeom prst="rect">
              <a:avLst/>
            </a:prstGeom>
            <a:noFill/>
            <a:ln w="19050">
              <a:solidFill>
                <a:srgbClr val="53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Roboto Black" panose="02000000000000000000" pitchFamily="2" charset="0"/>
                  <a:ea typeface="Roboto Black" panose="02000000000000000000" pitchFamily="2" charset="0"/>
                  <a:cs typeface="Roboto Black" panose="02000000000000000000" pitchFamily="2" charset="0"/>
                </a:rPr>
                <a:t>€4.000.000</a:t>
              </a:r>
            </a:p>
          </p:txBody>
        </p:sp>
        <p:sp>
          <p:nvSpPr>
            <p:cNvPr id="6" name="Gleichschenkliges Dreieck 5">
              <a:extLst>
                <a:ext uri="{FF2B5EF4-FFF2-40B4-BE49-F238E27FC236}">
                  <a16:creationId xmlns:a16="http://schemas.microsoft.com/office/drawing/2014/main" id="{D6AE3F61-250E-D0B2-8DBB-64E7796DB76D}"/>
                </a:ext>
              </a:extLst>
            </p:cNvPr>
            <p:cNvSpPr/>
            <p:nvPr/>
          </p:nvSpPr>
          <p:spPr>
            <a:xfrm>
              <a:off x="3121367" y="3271414"/>
              <a:ext cx="1937083" cy="1027245"/>
            </a:xfrm>
            <a:prstGeom prst="triangle">
              <a:avLst>
                <a:gd name="adj" fmla="val 48751"/>
              </a:avLst>
            </a:prstGeom>
            <a:solidFill>
              <a:srgbClr val="E03C31"/>
            </a:solidFill>
            <a:ln w="19050">
              <a:solidFill>
                <a:srgbClr val="53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8" name="Gerade Verbindung mit Pfeil 7">
            <a:extLst>
              <a:ext uri="{FF2B5EF4-FFF2-40B4-BE49-F238E27FC236}">
                <a16:creationId xmlns:a16="http://schemas.microsoft.com/office/drawing/2014/main" id="{FB5B7E79-BE0B-8028-BDE9-070639C4CE47}"/>
              </a:ext>
            </a:extLst>
          </p:cNvPr>
          <p:cNvCxnSpPr>
            <a:cxnSpLocks/>
          </p:cNvCxnSpPr>
          <p:nvPr/>
        </p:nvCxnSpPr>
        <p:spPr>
          <a:xfrm flipH="1">
            <a:off x="4391025" y="4328440"/>
            <a:ext cx="580049" cy="453110"/>
          </a:xfrm>
          <a:prstGeom prst="straightConnector1">
            <a:avLst/>
          </a:prstGeom>
          <a:ln w="19050">
            <a:solidFill>
              <a:srgbClr val="E03C31"/>
            </a:solidFill>
            <a:tailEnd type="triangle"/>
          </a:ln>
        </p:spPr>
        <p:style>
          <a:lnRef idx="1">
            <a:schemeClr val="accent2"/>
          </a:lnRef>
          <a:fillRef idx="0">
            <a:schemeClr val="accent2"/>
          </a:fillRef>
          <a:effectRef idx="0">
            <a:schemeClr val="accent2"/>
          </a:effectRef>
          <a:fontRef idx="minor">
            <a:schemeClr val="tx1"/>
          </a:fontRef>
        </p:style>
      </p:cxnSp>
      <p:cxnSp>
        <p:nvCxnSpPr>
          <p:cNvPr id="10" name="Gerade Verbindung mit Pfeil 9">
            <a:extLst>
              <a:ext uri="{FF2B5EF4-FFF2-40B4-BE49-F238E27FC236}">
                <a16:creationId xmlns:a16="http://schemas.microsoft.com/office/drawing/2014/main" id="{5DEAF633-AF6E-CA6F-E9EC-82A2892E6CFB}"/>
              </a:ext>
            </a:extLst>
          </p:cNvPr>
          <p:cNvCxnSpPr>
            <a:cxnSpLocks/>
          </p:cNvCxnSpPr>
          <p:nvPr/>
        </p:nvCxnSpPr>
        <p:spPr>
          <a:xfrm>
            <a:off x="6539272" y="4328440"/>
            <a:ext cx="661628" cy="453110"/>
          </a:xfrm>
          <a:prstGeom prst="straightConnector1">
            <a:avLst/>
          </a:prstGeom>
          <a:ln w="19050">
            <a:solidFill>
              <a:srgbClr val="E03C3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Gerade Verbindung mit Pfeil 11">
            <a:extLst>
              <a:ext uri="{FF2B5EF4-FFF2-40B4-BE49-F238E27FC236}">
                <a16:creationId xmlns:a16="http://schemas.microsoft.com/office/drawing/2014/main" id="{0FB03A41-86F2-6063-5983-789B5B29CD11}"/>
              </a:ext>
            </a:extLst>
          </p:cNvPr>
          <p:cNvCxnSpPr>
            <a:cxnSpLocks/>
            <a:stCxn id="5" idx="2"/>
          </p:cNvCxnSpPr>
          <p:nvPr/>
        </p:nvCxnSpPr>
        <p:spPr>
          <a:xfrm>
            <a:off x="5755173" y="4328440"/>
            <a:ext cx="0" cy="453110"/>
          </a:xfrm>
          <a:prstGeom prst="straightConnector1">
            <a:avLst/>
          </a:prstGeom>
          <a:ln w="19050">
            <a:solidFill>
              <a:srgbClr val="E03C31"/>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0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b) Der Nießbrauchvorbehalt</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7" y="1070369"/>
            <a:ext cx="9864678" cy="2900794"/>
          </a:xfrm>
          <a:prstGeom prst="rect">
            <a:avLst/>
          </a:prstGeom>
          <a:noFill/>
        </p:spPr>
        <p:txBody>
          <a:bodyPr wrap="square" rtlCol="0">
            <a:spAutoFit/>
          </a:bodyPr>
          <a:lstStyle/>
          <a:p>
            <a:pPr>
              <a:spcAft>
                <a:spcPts val="600"/>
              </a:spcAft>
              <a:buClr>
                <a:srgbClr val="ED1D13"/>
              </a:buClr>
            </a:pPr>
            <a:endParaRPr lang="de-DE" sz="2000" dirty="0">
              <a:latin typeface="Roboto Bold" panose="02000000000000000000" pitchFamily="2" charset="0"/>
              <a:ea typeface="Roboto Bold" panose="02000000000000000000" pitchFamily="2" charset="0"/>
              <a:cs typeface="Roboto Bold" panose="02000000000000000000" pitchFamily="2" charset="0"/>
            </a:endParaRPr>
          </a:p>
          <a:p>
            <a:pPr>
              <a:spcAft>
                <a:spcPts val="1500"/>
              </a:spcAft>
              <a:buClr>
                <a:srgbClr val="ED1D13"/>
              </a:buClr>
            </a:pPr>
            <a:r>
              <a:rPr lang="de-DE" sz="2000" dirty="0">
                <a:latin typeface="Roboto Bold" panose="02000000000000000000" pitchFamily="2" charset="0"/>
                <a:ea typeface="Roboto Bold" panose="02000000000000000000" pitchFamily="2" charset="0"/>
                <a:cs typeface="Roboto Bold" panose="02000000000000000000" pitchFamily="2" charset="0"/>
              </a:rPr>
              <a:t>Fazit:</a:t>
            </a:r>
          </a:p>
          <a:p>
            <a:pPr marL="285750" indent="-285750">
              <a:spcAft>
                <a:spcPts val="1500"/>
              </a:spcAft>
              <a:buClr>
                <a:srgbClr val="ED1D13"/>
              </a:buClr>
              <a:buFont typeface="Wingdings" panose="05000000000000000000" pitchFamily="2" charset="2"/>
              <a:buChar char="§"/>
            </a:pPr>
            <a:r>
              <a:rPr lang="de-DE" sz="2000" dirty="0">
                <a:latin typeface="Roboto Light" panose="02000000000000000000" pitchFamily="2" charset="0"/>
                <a:ea typeface="Roboto Light" panose="02000000000000000000" pitchFamily="2" charset="0"/>
                <a:cs typeface="Roboto Light" panose="02000000000000000000" pitchFamily="2" charset="0"/>
              </a:rPr>
              <a:t>Übertragungen zu Lebzeiten sparen i.d.R. erhebliche Steuern.</a:t>
            </a:r>
          </a:p>
          <a:p>
            <a:pPr marL="285750" indent="-285750">
              <a:spcAft>
                <a:spcPts val="1500"/>
              </a:spcAft>
              <a:buClr>
                <a:srgbClr val="ED1D13"/>
              </a:buClr>
              <a:buFont typeface="Wingdings" panose="05000000000000000000" pitchFamily="2" charset="2"/>
              <a:buChar char="§"/>
            </a:pPr>
            <a:r>
              <a:rPr lang="de-DE" sz="2000" dirty="0">
                <a:latin typeface="Roboto Light" panose="02000000000000000000" pitchFamily="2" charset="0"/>
                <a:ea typeface="Roboto Light" panose="02000000000000000000" pitchFamily="2" charset="0"/>
                <a:cs typeface="Roboto Light" panose="02000000000000000000" pitchFamily="2" charset="0"/>
              </a:rPr>
              <a:t>Je jünger der Schenker, desto höher der Wert des Nießbrauchs und desto geringer die Steuern.</a:t>
            </a:r>
          </a:p>
          <a:p>
            <a:pPr marL="285750" indent="-285750">
              <a:spcAft>
                <a:spcPts val="1500"/>
              </a:spcAft>
              <a:buClr>
                <a:srgbClr val="ED1D13"/>
              </a:buClr>
              <a:buFont typeface="Wingdings" panose="05000000000000000000" pitchFamily="2" charset="2"/>
              <a:buChar char="§"/>
            </a:pPr>
            <a:r>
              <a:rPr lang="de-DE" sz="2000" dirty="0">
                <a:latin typeface="Roboto Light" panose="02000000000000000000" pitchFamily="2" charset="0"/>
                <a:ea typeface="Roboto Light" panose="02000000000000000000" pitchFamily="2" charset="0"/>
                <a:cs typeface="Roboto Light" panose="02000000000000000000" pitchFamily="2" charset="0"/>
              </a:rPr>
              <a:t>Zusätzlich kann bei einer Übertragung in Raten der Freibetrag alle 10 Jahre erneut genutzt werden.</a:t>
            </a:r>
          </a:p>
        </p:txBody>
      </p:sp>
    </p:spTree>
    <p:extLst>
      <p:ext uri="{BB962C8B-B14F-4D97-AF65-F5344CB8AC3E}">
        <p14:creationId xmlns:p14="http://schemas.microsoft.com/office/powerpoint/2010/main" val="3922271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III) c) Vereinbarung sonstiger „Gegenleistungen“</a:t>
            </a:r>
          </a:p>
          <a:p>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5" name="Textfeld 4">
            <a:extLst>
              <a:ext uri="{FF2B5EF4-FFF2-40B4-BE49-F238E27FC236}">
                <a16:creationId xmlns:a16="http://schemas.microsoft.com/office/drawing/2014/main" id="{0D542245-6569-4422-86D1-FF9F80FDAB8D}"/>
              </a:ext>
            </a:extLst>
          </p:cNvPr>
          <p:cNvSpPr txBox="1"/>
          <p:nvPr/>
        </p:nvSpPr>
        <p:spPr>
          <a:xfrm>
            <a:off x="811157" y="1040833"/>
            <a:ext cx="10700704" cy="769441"/>
          </a:xfrm>
          <a:prstGeom prst="rect">
            <a:avLst/>
          </a:prstGeom>
          <a:noFill/>
        </p:spPr>
        <p:txBody>
          <a:bodyPr wrap="square" rtlCol="0">
            <a:spAutoFit/>
          </a:bodyPr>
          <a:lstStyle/>
          <a:p>
            <a:r>
              <a:rPr lang="de-DE" sz="2200" b="1" dirty="0">
                <a:solidFill>
                  <a:srgbClr val="537990"/>
                </a:solidFill>
                <a:latin typeface="Roboto Bold" panose="02000000000000000000" pitchFamily="2" charset="0"/>
                <a:ea typeface="Roboto Bold" panose="02000000000000000000" pitchFamily="2" charset="0"/>
                <a:cs typeface="Roboto Bold" panose="02000000000000000000" pitchFamily="2" charset="0"/>
              </a:rPr>
              <a:t>Mögliche weitere vorzubehaltende Rechte beziehungsweise Gegenleistungen zur Absicherung des Schenkers sind beispielsweise:</a:t>
            </a:r>
          </a:p>
        </p:txBody>
      </p:sp>
      <p:sp>
        <p:nvSpPr>
          <p:cNvPr id="7" name="Textfeld 6">
            <a:extLst>
              <a:ext uri="{FF2B5EF4-FFF2-40B4-BE49-F238E27FC236}">
                <a16:creationId xmlns:a16="http://schemas.microsoft.com/office/drawing/2014/main" id="{C4E33A1E-E691-B032-4487-BA8239A25E9F}"/>
              </a:ext>
            </a:extLst>
          </p:cNvPr>
          <p:cNvSpPr txBox="1"/>
          <p:nvPr/>
        </p:nvSpPr>
        <p:spPr>
          <a:xfrm>
            <a:off x="861032" y="2042540"/>
            <a:ext cx="10545721" cy="2308324"/>
          </a:xfrm>
          <a:prstGeom prst="rect">
            <a:avLst/>
          </a:prstGeom>
          <a:noFill/>
        </p:spPr>
        <p:txBody>
          <a:bodyPr wrap="square" rtlCol="0">
            <a:spAutoFit/>
          </a:bodyPr>
          <a:lstStyle/>
          <a:p>
            <a:pPr marL="631825" indent="-368300">
              <a:buClr>
                <a:srgbClr val="FF0000"/>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Wohnungsrecht (hier sind die Vereinbarungen klar zu definieren)</a:t>
            </a:r>
          </a:p>
          <a:p>
            <a:pPr marL="631825" indent="-368300">
              <a:buClr>
                <a:srgbClr val="FF0000"/>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Leibrente (auf Lebenszeit oder bestimmte Dauer zu zahlende Rente)</a:t>
            </a:r>
          </a:p>
          <a:p>
            <a:pPr marL="631825" indent="-368300">
              <a:buClr>
                <a:srgbClr val="FF0000"/>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Einmalzahlung  </a:t>
            </a:r>
          </a:p>
          <a:p>
            <a:pPr marL="631825" indent="-368300">
              <a:buClr>
                <a:srgbClr val="FF0000"/>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Ablösung eines Darlehens</a:t>
            </a:r>
          </a:p>
          <a:p>
            <a:pPr marL="631825" indent="-368300">
              <a:buClr>
                <a:srgbClr val="FF0000"/>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Pflegeleistungen im Bedarfsfall (z.B. einkaufen, kochen, Fahrdienste etc.)</a:t>
            </a:r>
          </a:p>
          <a:p>
            <a:pPr marL="631825" indent="-368300">
              <a:buClr>
                <a:srgbClr val="FF0000"/>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Ausgleichszahlung an Dritte (z.B. an Geschwister)</a:t>
            </a:r>
            <a:endParaRPr lang="de-DE" sz="2400" b="1"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275887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IV) Rücktrittsrechte</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5" name="Textfeld 4">
            <a:extLst>
              <a:ext uri="{FF2B5EF4-FFF2-40B4-BE49-F238E27FC236}">
                <a16:creationId xmlns:a16="http://schemas.microsoft.com/office/drawing/2014/main" id="{0D542245-6569-4422-86D1-FF9F80FDAB8D}"/>
              </a:ext>
            </a:extLst>
          </p:cNvPr>
          <p:cNvSpPr txBox="1"/>
          <p:nvPr/>
        </p:nvSpPr>
        <p:spPr>
          <a:xfrm>
            <a:off x="811157" y="1040833"/>
            <a:ext cx="10700704" cy="499496"/>
          </a:xfrm>
          <a:prstGeom prst="rect">
            <a:avLst/>
          </a:prstGeom>
          <a:noFill/>
        </p:spPr>
        <p:txBody>
          <a:bodyPr wrap="square" rtlCol="0">
            <a:spAutoFit/>
          </a:bodyPr>
          <a:lstStyle/>
          <a:p>
            <a:pPr>
              <a:lnSpc>
                <a:spcPts val="3500"/>
              </a:lnSpc>
              <a:spcAft>
                <a:spcPts val="1200"/>
              </a:spcAft>
              <a:buClr>
                <a:srgbClr val="ED1D13"/>
              </a:buClr>
            </a:pPr>
            <a:r>
              <a:rPr lang="de-DE" sz="2200" b="1" dirty="0">
                <a:solidFill>
                  <a:srgbClr val="537990"/>
                </a:solidFill>
                <a:latin typeface="Roboto Bold" panose="02000000000000000000" pitchFamily="2" charset="0"/>
                <a:ea typeface="Roboto Bold" panose="02000000000000000000" pitchFamily="2" charset="0"/>
                <a:cs typeface="Roboto Bold" panose="02000000000000000000" pitchFamily="2" charset="0"/>
              </a:rPr>
              <a:t>Schenkungen können grundsätzlich nur in engen Grenzen rückabgewickelt werden:</a:t>
            </a:r>
          </a:p>
        </p:txBody>
      </p:sp>
      <p:sp>
        <p:nvSpPr>
          <p:cNvPr id="3" name="Textfeld 2">
            <a:extLst>
              <a:ext uri="{FF2B5EF4-FFF2-40B4-BE49-F238E27FC236}">
                <a16:creationId xmlns:a16="http://schemas.microsoft.com/office/drawing/2014/main" id="{D583677C-58DD-8F96-4219-923B3ED6BCE7}"/>
              </a:ext>
            </a:extLst>
          </p:cNvPr>
          <p:cNvSpPr txBox="1"/>
          <p:nvPr/>
        </p:nvSpPr>
        <p:spPr>
          <a:xfrm>
            <a:off x="378926" y="1568014"/>
            <a:ext cx="11060599" cy="769441"/>
          </a:xfrm>
          <a:prstGeom prst="rect">
            <a:avLst/>
          </a:prstGeom>
          <a:noFill/>
        </p:spPr>
        <p:txBody>
          <a:bodyPr wrap="square" rtlCol="0">
            <a:spAutoFit/>
          </a:bodyPr>
          <a:lstStyle/>
          <a:p>
            <a:pPr lvl="1" algn="just"/>
            <a:r>
              <a:rPr lang="de-DE" sz="2000" b="1" dirty="0">
                <a:latin typeface="Roboto Light" panose="02000000000000000000" pitchFamily="2" charset="0"/>
                <a:ea typeface="Roboto Light" panose="02000000000000000000" pitchFamily="2" charset="0"/>
                <a:cs typeface="Roboto Light" panose="02000000000000000000" pitchFamily="2" charset="0"/>
              </a:rPr>
              <a:t>Einvernehmliche Rückabwicklung</a:t>
            </a:r>
          </a:p>
          <a:p>
            <a:pPr lvl="1" algn="just"/>
            <a:r>
              <a:rPr lang="de-DE" sz="2400" dirty="0">
                <a:latin typeface="Roboto Light" panose="02000000000000000000" pitchFamily="2" charset="0"/>
                <a:ea typeface="Roboto Light" panose="02000000000000000000" pitchFamily="2" charset="0"/>
                <a:cs typeface="Roboto Light" panose="02000000000000000000" pitchFamily="2" charset="0"/>
              </a:rPr>
              <a:t>	</a:t>
            </a:r>
            <a:r>
              <a:rPr lang="de-DE" sz="2000" dirty="0">
                <a:latin typeface="Roboto Light" panose="02000000000000000000" pitchFamily="2" charset="0"/>
                <a:ea typeface="Roboto Light" panose="02000000000000000000" pitchFamily="2" charset="0"/>
                <a:cs typeface="Roboto Light" panose="02000000000000000000" pitchFamily="2" charset="0"/>
              </a:rPr>
              <a:t>Keine</a:t>
            </a:r>
            <a:r>
              <a:rPr lang="de-DE" sz="2400" dirty="0">
                <a:latin typeface="Roboto Light" panose="02000000000000000000" pitchFamily="2" charset="0"/>
                <a:ea typeface="Roboto Light" panose="02000000000000000000" pitchFamily="2" charset="0"/>
                <a:cs typeface="Roboto Light" panose="02000000000000000000" pitchFamily="2" charset="0"/>
              </a:rPr>
              <a:t> </a:t>
            </a:r>
            <a:r>
              <a:rPr lang="de-DE" sz="2000" dirty="0">
                <a:latin typeface="Roboto Light" panose="02000000000000000000" pitchFamily="2" charset="0"/>
                <a:ea typeface="Roboto Light" panose="02000000000000000000" pitchFamily="2" charset="0"/>
                <a:cs typeface="Roboto Light" panose="02000000000000000000" pitchFamily="2" charset="0"/>
              </a:rPr>
              <a:t>steuerliche Rückabwicklung; es fällt gegebenenfalls erneut 	Schenkungsteuer an!</a:t>
            </a:r>
          </a:p>
        </p:txBody>
      </p:sp>
      <p:sp>
        <p:nvSpPr>
          <p:cNvPr id="4" name="Textfeld 3">
            <a:extLst>
              <a:ext uri="{FF2B5EF4-FFF2-40B4-BE49-F238E27FC236}">
                <a16:creationId xmlns:a16="http://schemas.microsoft.com/office/drawing/2014/main" id="{0A690AB9-FCD3-CCC1-8755-B8B576C56F37}"/>
              </a:ext>
            </a:extLst>
          </p:cNvPr>
          <p:cNvSpPr txBox="1"/>
          <p:nvPr/>
        </p:nvSpPr>
        <p:spPr>
          <a:xfrm>
            <a:off x="313416" y="2409187"/>
            <a:ext cx="11565167" cy="1077218"/>
          </a:xfrm>
          <a:prstGeom prst="rect">
            <a:avLst/>
          </a:prstGeom>
          <a:noFill/>
        </p:spPr>
        <p:txBody>
          <a:bodyPr wrap="square" rtlCol="0">
            <a:spAutoFit/>
          </a:bodyPr>
          <a:lstStyle/>
          <a:p>
            <a:pPr lvl="1" algn="just"/>
            <a:r>
              <a:rPr lang="de-DE" sz="2000" b="1" dirty="0">
                <a:latin typeface="Roboto Light" panose="02000000000000000000" pitchFamily="2" charset="0"/>
                <a:ea typeface="Roboto Light" panose="02000000000000000000" pitchFamily="2" charset="0"/>
                <a:cs typeface="Roboto Light" panose="02000000000000000000" pitchFamily="2" charset="0"/>
              </a:rPr>
              <a:t>Verarmung des Schenkers innerhalb von 10 Jahren</a:t>
            </a:r>
          </a:p>
          <a:p>
            <a:pPr marL="1257300" lvl="2" indent="-342900" algn="just">
              <a:buClr>
                <a:srgbClr val="E03C31"/>
              </a:buClr>
              <a:buFont typeface="Wingdings" panose="05000000000000000000" pitchFamily="2" charset="2"/>
              <a:buChar char="§"/>
            </a:pPr>
            <a:r>
              <a:rPr lang="de-DE" sz="2000" dirty="0">
                <a:latin typeface="Roboto Light" panose="02000000000000000000" pitchFamily="2" charset="0"/>
                <a:ea typeface="Roboto Light" panose="02000000000000000000" pitchFamily="2" charset="0"/>
                <a:cs typeface="Roboto Light" panose="02000000000000000000" pitchFamily="2" charset="0"/>
              </a:rPr>
              <a:t>Kann nicht vertraglich ausgeschlossen werden.</a:t>
            </a:r>
          </a:p>
          <a:p>
            <a:pPr marL="1257300" lvl="2" indent="-342900" algn="just">
              <a:buClr>
                <a:srgbClr val="E03C31"/>
              </a:buClr>
              <a:buFont typeface="Wingdings" panose="05000000000000000000" pitchFamily="2" charset="2"/>
              <a:buChar char="§"/>
            </a:pPr>
            <a:r>
              <a:rPr lang="de-DE" sz="2000" dirty="0">
                <a:latin typeface="Roboto Light" panose="02000000000000000000" pitchFamily="2" charset="0"/>
                <a:ea typeface="Roboto Light" panose="02000000000000000000" pitchFamily="2" charset="0"/>
                <a:cs typeface="Roboto Light" panose="02000000000000000000" pitchFamily="2" charset="0"/>
              </a:rPr>
              <a:t>Kann bei Bedürftigkeit</a:t>
            </a:r>
            <a:r>
              <a:rPr lang="de-DE" sz="2400" dirty="0">
                <a:latin typeface="Roboto Light" panose="02000000000000000000" pitchFamily="2" charset="0"/>
                <a:ea typeface="Roboto Light" panose="02000000000000000000" pitchFamily="2" charset="0"/>
                <a:cs typeface="Roboto Light" panose="02000000000000000000" pitchFamily="2" charset="0"/>
              </a:rPr>
              <a:t> </a:t>
            </a:r>
            <a:r>
              <a:rPr lang="de-DE" sz="2000" dirty="0">
                <a:latin typeface="Roboto Light" panose="02000000000000000000" pitchFamily="2" charset="0"/>
                <a:ea typeface="Roboto Light" panose="02000000000000000000" pitchFamily="2" charset="0"/>
                <a:cs typeface="Roboto Light" panose="02000000000000000000" pitchFamily="2" charset="0"/>
              </a:rPr>
              <a:t>auch</a:t>
            </a:r>
            <a:r>
              <a:rPr lang="de-DE" sz="2400" dirty="0">
                <a:latin typeface="Roboto Light" panose="02000000000000000000" pitchFamily="2" charset="0"/>
                <a:ea typeface="Roboto Light" panose="02000000000000000000" pitchFamily="2" charset="0"/>
                <a:cs typeface="Roboto Light" panose="02000000000000000000" pitchFamily="2" charset="0"/>
              </a:rPr>
              <a:t> </a:t>
            </a:r>
            <a:r>
              <a:rPr lang="de-DE" sz="2000" dirty="0">
                <a:latin typeface="Roboto Light" panose="02000000000000000000" pitchFamily="2" charset="0"/>
                <a:ea typeface="Roboto Light" panose="02000000000000000000" pitchFamily="2" charset="0"/>
                <a:cs typeface="Roboto Light" panose="02000000000000000000" pitchFamily="2" charset="0"/>
              </a:rPr>
              <a:t>vom</a:t>
            </a:r>
            <a:r>
              <a:rPr lang="de-DE" sz="2400" dirty="0">
                <a:latin typeface="Roboto Light" panose="02000000000000000000" pitchFamily="2" charset="0"/>
                <a:ea typeface="Roboto Light" panose="02000000000000000000" pitchFamily="2" charset="0"/>
                <a:cs typeface="Roboto Light" panose="02000000000000000000" pitchFamily="2" charset="0"/>
              </a:rPr>
              <a:t> </a:t>
            </a:r>
            <a:r>
              <a:rPr lang="de-DE" sz="2000" dirty="0">
                <a:latin typeface="Roboto Light" panose="02000000000000000000" pitchFamily="2" charset="0"/>
                <a:ea typeface="Roboto Light" panose="02000000000000000000" pitchFamily="2" charset="0"/>
                <a:cs typeface="Roboto Light" panose="02000000000000000000" pitchFamily="2" charset="0"/>
              </a:rPr>
              <a:t>Sozialhilfeträger</a:t>
            </a:r>
            <a:r>
              <a:rPr lang="de-DE" sz="2400" dirty="0">
                <a:latin typeface="Roboto Light" panose="02000000000000000000" pitchFamily="2" charset="0"/>
                <a:ea typeface="Roboto Light" panose="02000000000000000000" pitchFamily="2" charset="0"/>
                <a:cs typeface="Roboto Light" panose="02000000000000000000" pitchFamily="2" charset="0"/>
              </a:rPr>
              <a:t> geltend </a:t>
            </a:r>
            <a:r>
              <a:rPr lang="de-DE" sz="2000" dirty="0">
                <a:latin typeface="Roboto Light" panose="02000000000000000000" pitchFamily="2" charset="0"/>
                <a:ea typeface="Roboto Light" panose="02000000000000000000" pitchFamily="2" charset="0"/>
                <a:cs typeface="Roboto Light" panose="02000000000000000000" pitchFamily="2" charset="0"/>
              </a:rPr>
              <a:t>gemacht</a:t>
            </a:r>
            <a:r>
              <a:rPr lang="de-DE" sz="2400" dirty="0">
                <a:latin typeface="Roboto Light" panose="02000000000000000000" pitchFamily="2" charset="0"/>
                <a:ea typeface="Roboto Light" panose="02000000000000000000" pitchFamily="2" charset="0"/>
                <a:cs typeface="Roboto Light" panose="02000000000000000000" pitchFamily="2" charset="0"/>
              </a:rPr>
              <a:t> </a:t>
            </a:r>
            <a:r>
              <a:rPr lang="de-DE" sz="2000" dirty="0">
                <a:latin typeface="Roboto Light" panose="02000000000000000000" pitchFamily="2" charset="0"/>
                <a:ea typeface="Roboto Light" panose="02000000000000000000" pitchFamily="2" charset="0"/>
                <a:cs typeface="Roboto Light" panose="02000000000000000000" pitchFamily="2" charset="0"/>
              </a:rPr>
              <a:t>werden</a:t>
            </a:r>
            <a:r>
              <a:rPr lang="de-DE" sz="2400" dirty="0">
                <a:latin typeface="Roboto Light" panose="02000000000000000000" pitchFamily="2" charset="0"/>
                <a:ea typeface="Roboto Light" panose="02000000000000000000" pitchFamily="2" charset="0"/>
                <a:cs typeface="Roboto Light" panose="02000000000000000000" pitchFamily="2" charset="0"/>
              </a:rPr>
              <a:t>. </a:t>
            </a:r>
          </a:p>
        </p:txBody>
      </p:sp>
      <p:sp>
        <p:nvSpPr>
          <p:cNvPr id="7" name="Textfeld 6">
            <a:extLst>
              <a:ext uri="{FF2B5EF4-FFF2-40B4-BE49-F238E27FC236}">
                <a16:creationId xmlns:a16="http://schemas.microsoft.com/office/drawing/2014/main" id="{C4E33A1E-E691-B032-4487-BA8239A25E9F}"/>
              </a:ext>
            </a:extLst>
          </p:cNvPr>
          <p:cNvSpPr txBox="1"/>
          <p:nvPr/>
        </p:nvSpPr>
        <p:spPr>
          <a:xfrm>
            <a:off x="313416" y="3693543"/>
            <a:ext cx="10841847" cy="1323439"/>
          </a:xfrm>
          <a:prstGeom prst="rect">
            <a:avLst/>
          </a:prstGeom>
          <a:noFill/>
        </p:spPr>
        <p:txBody>
          <a:bodyPr wrap="square" rtlCol="0">
            <a:spAutoFit/>
          </a:bodyPr>
          <a:lstStyle/>
          <a:p>
            <a:pPr lvl="2" algn="just"/>
            <a:r>
              <a:rPr lang="de-DE" sz="2000" b="1" dirty="0">
                <a:latin typeface="Roboto Light" panose="02000000000000000000" pitchFamily="2" charset="0"/>
                <a:ea typeface="Roboto Light" panose="02000000000000000000" pitchFamily="2" charset="0"/>
                <a:cs typeface="Roboto Light" panose="02000000000000000000" pitchFamily="2" charset="0"/>
              </a:rPr>
              <a:t>Grober</a:t>
            </a:r>
            <a:r>
              <a:rPr lang="de-DE" sz="2000" dirty="0">
                <a:latin typeface="Roboto Light" panose="02000000000000000000" pitchFamily="2" charset="0"/>
                <a:ea typeface="Roboto Light" panose="02000000000000000000" pitchFamily="2" charset="0"/>
                <a:cs typeface="Roboto Light" panose="02000000000000000000" pitchFamily="2" charset="0"/>
              </a:rPr>
              <a:t> </a:t>
            </a:r>
            <a:r>
              <a:rPr lang="de-DE" sz="2000" b="1" dirty="0">
                <a:latin typeface="Roboto Light" panose="02000000000000000000" pitchFamily="2" charset="0"/>
                <a:ea typeface="Roboto Light" panose="02000000000000000000" pitchFamily="2" charset="0"/>
                <a:cs typeface="Roboto Light" panose="02000000000000000000" pitchFamily="2" charset="0"/>
              </a:rPr>
              <a:t>Undank</a:t>
            </a:r>
          </a:p>
          <a:p>
            <a:pPr marL="1257300" lvl="2" indent="-342900" algn="just">
              <a:buClr>
                <a:srgbClr val="E03C31"/>
              </a:buClr>
              <a:buFont typeface="Wingdings" panose="05000000000000000000" pitchFamily="2" charset="2"/>
              <a:buChar char="§"/>
            </a:pPr>
            <a:r>
              <a:rPr lang="de-DE" sz="2000" dirty="0">
                <a:latin typeface="Roboto Light" panose="02000000000000000000" pitchFamily="2" charset="0"/>
                <a:ea typeface="Roboto Light" panose="02000000000000000000" pitchFamily="2" charset="0"/>
                <a:cs typeface="Roboto Light" panose="02000000000000000000" pitchFamily="2" charset="0"/>
              </a:rPr>
              <a:t>Kann nicht vertraglich ausgeschlossen werden.</a:t>
            </a:r>
          </a:p>
          <a:p>
            <a:pPr marL="1257300" lvl="2" indent="-342900" algn="just">
              <a:buClr>
                <a:srgbClr val="E03C31"/>
              </a:buClr>
              <a:buFont typeface="Wingdings" panose="05000000000000000000" pitchFamily="2" charset="2"/>
              <a:buChar char="§"/>
            </a:pPr>
            <a:r>
              <a:rPr lang="de-DE" sz="2000" dirty="0">
                <a:latin typeface="Roboto Light" panose="02000000000000000000" pitchFamily="2" charset="0"/>
                <a:ea typeface="Roboto Light" panose="02000000000000000000" pitchFamily="2" charset="0"/>
                <a:cs typeface="Roboto Light" panose="02000000000000000000" pitchFamily="2" charset="0"/>
              </a:rPr>
              <a:t>Schwere Verfehlung gegen Schenker oder nahen Angehörigen erforderlich.</a:t>
            </a:r>
          </a:p>
          <a:p>
            <a:pPr marL="1257300" lvl="2" indent="-342900" algn="just">
              <a:buClr>
                <a:srgbClr val="E03C31"/>
              </a:buClr>
              <a:buFont typeface="Wingdings" panose="05000000000000000000" pitchFamily="2" charset="2"/>
              <a:buChar char="§"/>
            </a:pPr>
            <a:r>
              <a:rPr lang="de-DE" sz="2000" dirty="0">
                <a:latin typeface="Roboto Light" panose="02000000000000000000" pitchFamily="2" charset="0"/>
                <a:ea typeface="Roboto Light" panose="02000000000000000000" pitchFamily="2" charset="0"/>
                <a:cs typeface="Roboto Light" panose="02000000000000000000" pitchFamily="2" charset="0"/>
              </a:rPr>
              <a:t>Problem in der Praxis: Der Schenker muss groben Undank beweisen</a:t>
            </a:r>
          </a:p>
        </p:txBody>
      </p:sp>
    </p:spTree>
    <p:extLst>
      <p:ext uri="{BB962C8B-B14F-4D97-AF65-F5344CB8AC3E}">
        <p14:creationId xmlns:p14="http://schemas.microsoft.com/office/powerpoint/2010/main" val="3154423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IV) Rücktrittsrechte</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5" name="Textfeld 4">
            <a:extLst>
              <a:ext uri="{FF2B5EF4-FFF2-40B4-BE49-F238E27FC236}">
                <a16:creationId xmlns:a16="http://schemas.microsoft.com/office/drawing/2014/main" id="{0D542245-6569-4422-86D1-FF9F80FDAB8D}"/>
              </a:ext>
            </a:extLst>
          </p:cNvPr>
          <p:cNvSpPr txBox="1"/>
          <p:nvPr/>
        </p:nvSpPr>
        <p:spPr>
          <a:xfrm>
            <a:off x="811157" y="1040833"/>
            <a:ext cx="10700704" cy="1569660"/>
          </a:xfrm>
          <a:prstGeom prst="rect">
            <a:avLst/>
          </a:prstGeom>
          <a:noFill/>
        </p:spPr>
        <p:txBody>
          <a:bodyPr wrap="square" rtlCol="0">
            <a:spAutoFit/>
          </a:bodyPr>
          <a:lstStyle/>
          <a:p>
            <a:endParaRPr lang="de-DE" sz="2400" dirty="0">
              <a:latin typeface="Roboto Bold" panose="02000000000000000000" pitchFamily="2" charset="0"/>
              <a:ea typeface="Roboto Bold" panose="02000000000000000000" pitchFamily="2" charset="0"/>
              <a:cs typeface="Roboto Bold" panose="02000000000000000000" pitchFamily="2" charset="0"/>
            </a:endParaRPr>
          </a:p>
          <a:p>
            <a:r>
              <a:rPr lang="de-DE" sz="2400" dirty="0">
                <a:latin typeface="Roboto Bold" panose="02000000000000000000" pitchFamily="2" charset="0"/>
                <a:ea typeface="Roboto Bold" panose="02000000000000000000" pitchFamily="2" charset="0"/>
                <a:cs typeface="Roboto Bold" panose="02000000000000000000" pitchFamily="2" charset="0"/>
              </a:rPr>
              <a:t>In allen anderen Fällen </a:t>
            </a:r>
            <a:r>
              <a:rPr lang="de-DE" sz="2400" dirty="0">
                <a:latin typeface="Roboto Light" panose="02000000000000000000" pitchFamily="2" charset="0"/>
                <a:ea typeface="Roboto Light" panose="02000000000000000000" pitchFamily="2" charset="0"/>
                <a:cs typeface="Roboto Light" panose="02000000000000000000" pitchFamily="2" charset="0"/>
              </a:rPr>
              <a:t>kann der Übergeber den übertragenen Grundbesitz grundsätzlich </a:t>
            </a:r>
            <a:r>
              <a:rPr lang="de-DE" sz="2400" dirty="0">
                <a:latin typeface="Roboto Bold" panose="02000000000000000000" pitchFamily="2" charset="0"/>
                <a:ea typeface="Roboto Bold" panose="02000000000000000000" pitchFamily="2" charset="0"/>
                <a:cs typeface="Roboto Bold" panose="02000000000000000000" pitchFamily="2" charset="0"/>
              </a:rPr>
              <a:t>nur dann </a:t>
            </a:r>
            <a:r>
              <a:rPr lang="de-DE" sz="2400" dirty="0">
                <a:latin typeface="Roboto Light" panose="02000000000000000000" pitchFamily="2" charset="0"/>
                <a:ea typeface="Roboto Light" panose="02000000000000000000" pitchFamily="2" charset="0"/>
                <a:cs typeface="Roboto Light" panose="02000000000000000000" pitchFamily="2" charset="0"/>
              </a:rPr>
              <a:t>ganz oder teilweise zurückholen, wenn er sich den Rücktritt von der Schenkung </a:t>
            </a:r>
            <a:r>
              <a:rPr lang="de-DE" sz="2400" dirty="0">
                <a:latin typeface="Roboto Bold" panose="02000000000000000000" pitchFamily="2" charset="0"/>
                <a:ea typeface="Roboto Bold" panose="02000000000000000000" pitchFamily="2" charset="0"/>
                <a:cs typeface="Roboto Bold" panose="02000000000000000000" pitchFamily="2" charset="0"/>
              </a:rPr>
              <a:t>im Übergabevertrag </a:t>
            </a:r>
            <a:r>
              <a:rPr lang="de-DE" sz="2400" dirty="0">
                <a:latin typeface="Roboto Light" panose="02000000000000000000" pitchFamily="2" charset="0"/>
                <a:ea typeface="Roboto Light" panose="02000000000000000000" pitchFamily="2" charset="0"/>
                <a:cs typeface="Roboto Light" panose="02000000000000000000" pitchFamily="2" charset="0"/>
              </a:rPr>
              <a:t>vorbehalten hat!</a:t>
            </a:r>
          </a:p>
        </p:txBody>
      </p:sp>
      <p:sp>
        <p:nvSpPr>
          <p:cNvPr id="2" name="Textfeld 1">
            <a:extLst>
              <a:ext uri="{FF2B5EF4-FFF2-40B4-BE49-F238E27FC236}">
                <a16:creationId xmlns:a16="http://schemas.microsoft.com/office/drawing/2014/main" id="{DE86AC40-E941-E236-B1BF-31577FB58FD7}"/>
              </a:ext>
            </a:extLst>
          </p:cNvPr>
          <p:cNvSpPr txBox="1"/>
          <p:nvPr/>
        </p:nvSpPr>
        <p:spPr>
          <a:xfrm>
            <a:off x="811157" y="2967335"/>
            <a:ext cx="10152851" cy="830997"/>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de-DE" sz="24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Daher sollten zusätzliche Rückforderungsrechte im Übergabevertrag unbedingt vereinbart werden!</a:t>
            </a:r>
          </a:p>
        </p:txBody>
      </p:sp>
    </p:spTree>
    <p:extLst>
      <p:ext uri="{BB962C8B-B14F-4D97-AF65-F5344CB8AC3E}">
        <p14:creationId xmlns:p14="http://schemas.microsoft.com/office/powerpoint/2010/main" val="1922577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IV) Häufig vereinbarte Rücktrittsrechte (nicht abschließend)</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2" name="Textfeld 1">
            <a:extLst>
              <a:ext uri="{FF2B5EF4-FFF2-40B4-BE49-F238E27FC236}">
                <a16:creationId xmlns:a16="http://schemas.microsoft.com/office/drawing/2014/main" id="{00C2909F-8DCD-C617-2477-2F50FF7D7BF4}"/>
              </a:ext>
            </a:extLst>
          </p:cNvPr>
          <p:cNvSpPr txBox="1"/>
          <p:nvPr/>
        </p:nvSpPr>
        <p:spPr>
          <a:xfrm>
            <a:off x="503695" y="1070369"/>
            <a:ext cx="11337010" cy="3416320"/>
          </a:xfrm>
          <a:prstGeom prst="rect">
            <a:avLst/>
          </a:prstGeom>
          <a:noFill/>
        </p:spPr>
        <p:txBody>
          <a:bodyPr wrap="square" rtlCol="0">
            <a:spAutoFit/>
          </a:bodyPr>
          <a:lstStyle/>
          <a:p>
            <a:pPr marL="631825" lvl="0" indent="-368300">
              <a:buClr>
                <a:srgbClr val="FF0000"/>
              </a:buClr>
              <a:buFont typeface="Wingdings" panose="05000000000000000000" pitchFamily="2" charset="2"/>
              <a:buChar char="§"/>
            </a:pP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bei </a:t>
            </a:r>
            <a:r>
              <a:rPr lang="de-DE" sz="2400" dirty="0">
                <a:solidFill>
                  <a:prstClr val="black"/>
                </a:solidFill>
                <a:latin typeface="Roboto Bold" panose="02000000000000000000" pitchFamily="2" charset="0"/>
                <a:ea typeface="Roboto Bold" panose="02000000000000000000" pitchFamily="2" charset="0"/>
                <a:cs typeface="Roboto Bold" panose="02000000000000000000" pitchFamily="2" charset="0"/>
              </a:rPr>
              <a:t>Veräußerung / Belastung </a:t>
            </a: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ohne Zustimmung des Schenkers</a:t>
            </a:r>
          </a:p>
          <a:p>
            <a:pPr marL="631825" lvl="0" indent="-368300">
              <a:buClr>
                <a:srgbClr val="FF0000"/>
              </a:buClr>
              <a:buFont typeface="Wingdings" panose="05000000000000000000" pitchFamily="2" charset="2"/>
              <a:buChar char="§"/>
            </a:pP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bei </a:t>
            </a:r>
            <a:r>
              <a:rPr lang="de-DE" sz="2400" dirty="0">
                <a:solidFill>
                  <a:prstClr val="black"/>
                </a:solidFill>
                <a:latin typeface="Roboto Bold" panose="02000000000000000000" pitchFamily="2" charset="0"/>
                <a:ea typeface="Roboto Bold" panose="02000000000000000000" pitchFamily="2" charset="0"/>
                <a:cs typeface="Roboto Bold" panose="02000000000000000000" pitchFamily="2" charset="0"/>
              </a:rPr>
              <a:t>Vorversterben</a:t>
            </a: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des Beschenkten</a:t>
            </a:r>
          </a:p>
          <a:p>
            <a:pPr marL="631825" lvl="0" indent="-368300">
              <a:buClr>
                <a:srgbClr val="FF0000"/>
              </a:buClr>
              <a:buFont typeface="Wingdings" panose="05000000000000000000" pitchFamily="2" charset="2"/>
              <a:buChar char="§"/>
            </a:pP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bei </a:t>
            </a:r>
            <a:r>
              <a:rPr lang="de-DE" sz="2400" dirty="0">
                <a:solidFill>
                  <a:prstClr val="black"/>
                </a:solidFill>
                <a:latin typeface="Roboto Bold" panose="02000000000000000000" pitchFamily="2" charset="0"/>
                <a:ea typeface="Roboto Bold" panose="02000000000000000000" pitchFamily="2" charset="0"/>
                <a:cs typeface="Roboto Bold" panose="02000000000000000000" pitchFamily="2" charset="0"/>
              </a:rPr>
              <a:t>Geschäftsunfähigkeit</a:t>
            </a: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des Beschenkten</a:t>
            </a:r>
          </a:p>
          <a:p>
            <a:pPr marL="631825" lvl="0" indent="-368300">
              <a:buClr>
                <a:srgbClr val="FF0000"/>
              </a:buClr>
              <a:buFont typeface="Wingdings" panose="05000000000000000000" pitchFamily="2" charset="2"/>
              <a:buChar char="§"/>
            </a:pP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bei Vorliegen eines die </a:t>
            </a:r>
            <a:r>
              <a:rPr lang="de-DE" sz="2400" dirty="0">
                <a:solidFill>
                  <a:prstClr val="black"/>
                </a:solidFill>
                <a:latin typeface="Roboto Bold" panose="02000000000000000000" pitchFamily="2" charset="0"/>
                <a:ea typeface="Roboto Bold" panose="02000000000000000000" pitchFamily="2" charset="0"/>
                <a:cs typeface="Roboto Bold" panose="02000000000000000000" pitchFamily="2" charset="0"/>
              </a:rPr>
              <a:t>Pflichtteilsentziehung</a:t>
            </a: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rechtfertigenden Grundes</a:t>
            </a:r>
          </a:p>
          <a:p>
            <a:pPr marL="631825" lvl="0" indent="-368300">
              <a:buClr>
                <a:srgbClr val="FF0000"/>
              </a:buClr>
              <a:buFont typeface="Wingdings" panose="05000000000000000000" pitchFamily="2" charset="2"/>
              <a:buChar char="§"/>
            </a:pP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bei </a:t>
            </a:r>
            <a:r>
              <a:rPr lang="de-DE" sz="2400" dirty="0">
                <a:solidFill>
                  <a:prstClr val="black"/>
                </a:solidFill>
                <a:latin typeface="Roboto Bold" panose="02000000000000000000" pitchFamily="2" charset="0"/>
                <a:ea typeface="Roboto Bold" panose="02000000000000000000" pitchFamily="2" charset="0"/>
                <a:cs typeface="Roboto Bold" panose="02000000000000000000" pitchFamily="2" charset="0"/>
              </a:rPr>
              <a:t>Alkohol- / Drogensucht </a:t>
            </a: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des Beschenkten</a:t>
            </a:r>
          </a:p>
          <a:p>
            <a:pPr marL="631825" lvl="0" indent="-368300">
              <a:buClr>
                <a:srgbClr val="FF0000"/>
              </a:buClr>
              <a:buFont typeface="Wingdings" panose="05000000000000000000" pitchFamily="2" charset="2"/>
              <a:buChar char="§"/>
            </a:pP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bei </a:t>
            </a:r>
            <a:r>
              <a:rPr lang="de-DE" sz="2400" dirty="0">
                <a:solidFill>
                  <a:prstClr val="black"/>
                </a:solidFill>
                <a:latin typeface="Roboto Bold" panose="02000000000000000000" pitchFamily="2" charset="0"/>
                <a:ea typeface="Roboto Bold" panose="02000000000000000000" pitchFamily="2" charset="0"/>
                <a:cs typeface="Roboto Bold" panose="02000000000000000000" pitchFamily="2" charset="0"/>
              </a:rPr>
              <a:t>Sektenzugehörigkeit </a:t>
            </a: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des Beschenkten</a:t>
            </a:r>
          </a:p>
          <a:p>
            <a:pPr marL="631825" lvl="0" indent="-368300">
              <a:buClr>
                <a:srgbClr val="FF0000"/>
              </a:buClr>
              <a:buFont typeface="Wingdings" panose="05000000000000000000" pitchFamily="2" charset="2"/>
              <a:buChar char="§"/>
            </a:pP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bei </a:t>
            </a:r>
            <a:r>
              <a:rPr lang="de-DE" sz="2400" dirty="0">
                <a:solidFill>
                  <a:prstClr val="black"/>
                </a:solidFill>
                <a:latin typeface="Roboto Bold" panose="02000000000000000000" pitchFamily="2" charset="0"/>
                <a:ea typeface="Roboto Bold" panose="02000000000000000000" pitchFamily="2" charset="0"/>
                <a:cs typeface="Roboto Bold" panose="02000000000000000000" pitchFamily="2" charset="0"/>
              </a:rPr>
              <a:t>drohender Zwangsvollstreckung </a:t>
            </a: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bzw. </a:t>
            </a:r>
            <a:r>
              <a:rPr lang="de-DE" sz="2400" dirty="0">
                <a:solidFill>
                  <a:prstClr val="black"/>
                </a:solidFill>
                <a:latin typeface="Roboto Bold" panose="02000000000000000000" pitchFamily="2" charset="0"/>
                <a:ea typeface="Roboto Bold" panose="02000000000000000000" pitchFamily="2" charset="0"/>
                <a:cs typeface="Roboto Bold" panose="02000000000000000000" pitchFamily="2" charset="0"/>
              </a:rPr>
              <a:t>Insolvenz</a:t>
            </a: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des Beschenkten</a:t>
            </a:r>
          </a:p>
          <a:p>
            <a:pPr marL="631825" lvl="0" indent="-368300">
              <a:buClr>
                <a:srgbClr val="FF0000"/>
              </a:buClr>
              <a:buFont typeface="Wingdings" panose="05000000000000000000" pitchFamily="2" charset="2"/>
              <a:buChar char="§"/>
            </a:pP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bei </a:t>
            </a:r>
            <a:r>
              <a:rPr lang="de-DE" sz="2400" dirty="0">
                <a:solidFill>
                  <a:prstClr val="black"/>
                </a:solidFill>
                <a:latin typeface="Roboto Bold" panose="02000000000000000000" pitchFamily="2" charset="0"/>
                <a:ea typeface="Roboto Bold" panose="02000000000000000000" pitchFamily="2" charset="0"/>
                <a:cs typeface="Roboto Bold" panose="02000000000000000000" pitchFamily="2" charset="0"/>
              </a:rPr>
              <a:t>Scheidung der Ehe </a:t>
            </a: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des Beschenkten (Vermeidung von Zugewinnausgleich)</a:t>
            </a:r>
          </a:p>
          <a:p>
            <a:pPr marL="631825" lvl="0" indent="-368300">
              <a:buClr>
                <a:srgbClr val="FF0000"/>
              </a:buClr>
              <a:buFont typeface="Wingdings" panose="05000000000000000000" pitchFamily="2" charset="2"/>
              <a:buChar char="§"/>
            </a:pPr>
            <a:r>
              <a:rPr lang="de-DE"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bei </a:t>
            </a:r>
            <a:r>
              <a:rPr lang="de-DE" sz="2400" dirty="0">
                <a:solidFill>
                  <a:prstClr val="black"/>
                </a:solidFill>
                <a:latin typeface="Roboto Bold" panose="02000000000000000000" pitchFamily="2" charset="0"/>
                <a:ea typeface="Roboto Bold" panose="02000000000000000000" pitchFamily="2" charset="0"/>
                <a:cs typeface="Roboto Bold" panose="02000000000000000000" pitchFamily="2" charset="0"/>
              </a:rPr>
              <a:t>Änderung der Steuergesetze </a:t>
            </a:r>
          </a:p>
        </p:txBody>
      </p:sp>
      <p:sp>
        <p:nvSpPr>
          <p:cNvPr id="3" name="Textfeld 2">
            <a:extLst>
              <a:ext uri="{FF2B5EF4-FFF2-40B4-BE49-F238E27FC236}">
                <a16:creationId xmlns:a16="http://schemas.microsoft.com/office/drawing/2014/main" id="{E13A45B3-7840-D469-359F-84F3579595CA}"/>
              </a:ext>
            </a:extLst>
          </p:cNvPr>
          <p:cNvSpPr txBox="1"/>
          <p:nvPr/>
        </p:nvSpPr>
        <p:spPr>
          <a:xfrm>
            <a:off x="479567" y="4486689"/>
            <a:ext cx="11442138" cy="769441"/>
          </a:xfrm>
          <a:prstGeom prst="rect">
            <a:avLst/>
          </a:prstGeom>
          <a:noFill/>
        </p:spPr>
        <p:txBody>
          <a:bodyPr wrap="square" rtlCol="0">
            <a:spAutoFit/>
          </a:bodyPr>
          <a:lstStyle/>
          <a:p>
            <a:pPr algn="just"/>
            <a:r>
              <a:rPr lang="de-DE" sz="2200" b="1" dirty="0">
                <a:latin typeface="Roboto Light" panose="02000000000000000000" pitchFamily="2" charset="0"/>
                <a:ea typeface="Roboto Light" panose="02000000000000000000" pitchFamily="2" charset="0"/>
                <a:cs typeface="Roboto Light" panose="02000000000000000000" pitchFamily="2" charset="0"/>
              </a:rPr>
              <a:t>Wenn das Rückforderungsrecht </a:t>
            </a:r>
            <a:r>
              <a:rPr lang="de-DE" sz="2200" b="1" dirty="0">
                <a:solidFill>
                  <a:srgbClr val="000000"/>
                </a:solidFill>
                <a:latin typeface="Roboto Bold" panose="02000000000000000000" pitchFamily="2" charset="0"/>
                <a:ea typeface="Roboto Bold" panose="02000000000000000000" pitchFamily="2" charset="0"/>
                <a:cs typeface="Roboto Bold" panose="02000000000000000000" pitchFamily="2" charset="0"/>
              </a:rPr>
              <a:t>im Schenkungsvertrag </a:t>
            </a:r>
            <a:r>
              <a:rPr lang="de-DE" sz="2200" b="1" dirty="0">
                <a:latin typeface="Roboto Light" panose="02000000000000000000" pitchFamily="2" charset="0"/>
                <a:ea typeface="Roboto Light" panose="02000000000000000000" pitchFamily="2" charset="0"/>
                <a:cs typeface="Roboto Light" panose="02000000000000000000" pitchFamily="2" charset="0"/>
              </a:rPr>
              <a:t>vereinbart worden ist, kann die Schenkung </a:t>
            </a:r>
            <a:r>
              <a:rPr lang="de-DE" sz="2200" b="1"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steuerlich </a:t>
            </a:r>
            <a:r>
              <a:rPr lang="de-DE" sz="2200" b="1" dirty="0">
                <a:latin typeface="Roboto Light" panose="02000000000000000000" pitchFamily="2" charset="0"/>
                <a:ea typeface="Roboto Light" panose="02000000000000000000" pitchFamily="2" charset="0"/>
                <a:cs typeface="Roboto Light" panose="02000000000000000000" pitchFamily="2" charset="0"/>
              </a:rPr>
              <a:t>rückabgewickelt werden. </a:t>
            </a:r>
            <a:r>
              <a:rPr lang="de-DE" sz="2200" b="1"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Erstattung etwaig gezahlter Schenkungsteuer.</a:t>
            </a:r>
          </a:p>
        </p:txBody>
      </p:sp>
    </p:spTree>
    <p:extLst>
      <p:ext uri="{BB962C8B-B14F-4D97-AF65-F5344CB8AC3E}">
        <p14:creationId xmlns:p14="http://schemas.microsoft.com/office/powerpoint/2010/main" val="39999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33021"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 Überlegungen vor der lebzeitigen Immobilienübergabe</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33021" y="1190532"/>
            <a:ext cx="10311350" cy="3057888"/>
          </a:xfrm>
          <a:prstGeom prst="rect">
            <a:avLst/>
          </a:prstGeom>
          <a:noFill/>
        </p:spPr>
        <p:txBody>
          <a:bodyPr wrap="square" rtlCol="0">
            <a:spAutoFit/>
          </a:bodyPr>
          <a:lstStyle/>
          <a:p>
            <a:pPr>
              <a:lnSpc>
                <a:spcPts val="3500"/>
              </a:lnSpc>
              <a:spcAft>
                <a:spcPts val="1200"/>
              </a:spcAft>
              <a:buClr>
                <a:srgbClr val="ED1D13"/>
              </a:buClr>
            </a:pPr>
            <a:r>
              <a:rPr lang="de-DE" sz="2400" dirty="0">
                <a:latin typeface="Roboto Light" panose="02000000000000000000" pitchFamily="2" charset="0"/>
                <a:ea typeface="Roboto Light" panose="02000000000000000000" pitchFamily="2" charset="0"/>
                <a:cs typeface="Roboto Bold" panose="02000000000000000000" charset="0"/>
              </a:rPr>
              <a:t>Unabhängig davon, ob man ein Testament oder eine lebzeitige Überlassung vorbereitet:</a:t>
            </a:r>
          </a:p>
          <a:p>
            <a:pPr marL="342900" indent="-342900">
              <a:lnSpc>
                <a:spcPts val="3500"/>
              </a:lnSpc>
              <a:spcAft>
                <a:spcPts val="12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Bold" panose="02000000000000000000" charset="0"/>
              </a:rPr>
              <a:t>die Verteilung des Immobilienvermögen – oder grundsätzlich des Vermögens muss von Anfang an wohl überlegt sein.</a:t>
            </a:r>
          </a:p>
          <a:p>
            <a:pPr marL="342900" indent="-342900">
              <a:lnSpc>
                <a:spcPts val="3500"/>
              </a:lnSpc>
              <a:spcAft>
                <a:spcPts val="12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Bold" panose="02000000000000000000" charset="0"/>
              </a:rPr>
              <a:t>Es ist anzuraten, die Kinder als die künftigen Nachfolger in die Verteilung einzubinden. </a:t>
            </a:r>
          </a:p>
        </p:txBody>
      </p:sp>
    </p:spTree>
    <p:extLst>
      <p:ext uri="{BB962C8B-B14F-4D97-AF65-F5344CB8AC3E}">
        <p14:creationId xmlns:p14="http://schemas.microsoft.com/office/powerpoint/2010/main" val="3661440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IV) Rücktrittsrechte</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7" name="Textfeld 6">
            <a:extLst>
              <a:ext uri="{FF2B5EF4-FFF2-40B4-BE49-F238E27FC236}">
                <a16:creationId xmlns:a16="http://schemas.microsoft.com/office/drawing/2014/main" id="{325F7DA6-7BF6-4DEC-85D6-A2073AC450BC}"/>
              </a:ext>
            </a:extLst>
          </p:cNvPr>
          <p:cNvSpPr txBox="1"/>
          <p:nvPr/>
        </p:nvSpPr>
        <p:spPr>
          <a:xfrm>
            <a:off x="861032" y="1456703"/>
            <a:ext cx="10102976" cy="1557478"/>
          </a:xfrm>
          <a:prstGeom prst="rect">
            <a:avLst/>
          </a:prstGeom>
          <a:noFill/>
        </p:spPr>
        <p:txBody>
          <a:bodyPr wrap="square" rtlCol="0">
            <a:spAutoFit/>
          </a:bodyPr>
          <a:lstStyle/>
          <a:p>
            <a:pPr>
              <a:lnSpc>
                <a:spcPts val="3500"/>
              </a:lnSpc>
              <a:spcBef>
                <a:spcPts val="600"/>
              </a:spcBef>
              <a:spcAft>
                <a:spcPts val="1200"/>
              </a:spcAft>
              <a:buClr>
                <a:srgbClr val="ED1D13"/>
              </a:buClr>
            </a:pPr>
            <a:r>
              <a:rPr lang="de-DE" sz="2400" dirty="0">
                <a:solidFill>
                  <a:srgbClr val="E74030"/>
                </a:solidFill>
                <a:latin typeface="Roboto Bold" panose="02000000000000000000" charset="0"/>
                <a:ea typeface="Roboto Bold" panose="02000000000000000000" charset="0"/>
                <a:cs typeface="Roboto Bold" panose="02000000000000000000" charset="0"/>
              </a:rPr>
              <a:t>Nicht an der falschen Stelle sparen</a:t>
            </a:r>
            <a:r>
              <a:rPr lang="de-DE" sz="2400" dirty="0">
                <a:latin typeface="Roboto Light" panose="02000000000000000000" pitchFamily="2" charset="0"/>
                <a:ea typeface="Roboto Light" panose="02000000000000000000" pitchFamily="2" charset="0"/>
                <a:cs typeface="Roboto Bold" panose="02000000000000000000" charset="0"/>
              </a:rPr>
              <a:t>:</a:t>
            </a:r>
          </a:p>
          <a:p>
            <a:pPr marL="342900" indent="-342900">
              <a:lnSpc>
                <a:spcPts val="3500"/>
              </a:lnSpc>
              <a:spcAft>
                <a:spcPts val="12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Bold" panose="02000000000000000000" charset="0"/>
              </a:rPr>
              <a:t>Absicherung der Rücktrittsrechte durch Eintragung einer </a:t>
            </a:r>
            <a:r>
              <a:rPr lang="de-DE" sz="2400" dirty="0">
                <a:latin typeface="Roboto Bold" panose="02000000000000000000" charset="0"/>
                <a:ea typeface="Roboto Bold" panose="02000000000000000000" charset="0"/>
                <a:cs typeface="Roboto Bold" panose="02000000000000000000" charset="0"/>
              </a:rPr>
              <a:t>Rückauflassungsvormerkung</a:t>
            </a:r>
            <a:r>
              <a:rPr lang="de-DE" sz="2400" dirty="0">
                <a:latin typeface="Roboto Light" panose="02000000000000000000" pitchFamily="2" charset="0"/>
                <a:ea typeface="Roboto Light" panose="02000000000000000000" pitchFamily="2" charset="0"/>
                <a:cs typeface="Roboto Bold" panose="02000000000000000000" charset="0"/>
              </a:rPr>
              <a:t> im Grundbuch </a:t>
            </a:r>
          </a:p>
        </p:txBody>
      </p:sp>
    </p:spTree>
    <p:extLst>
      <p:ext uri="{BB962C8B-B14F-4D97-AF65-F5344CB8AC3E}">
        <p14:creationId xmlns:p14="http://schemas.microsoft.com/office/powerpoint/2010/main" val="27704027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V) Vollmacht des Immobilieneigentümers </a:t>
            </a:r>
          </a:p>
        </p:txBody>
      </p:sp>
      <p:sp>
        <p:nvSpPr>
          <p:cNvPr id="7" name="Textfeld 6">
            <a:extLst>
              <a:ext uri="{FF2B5EF4-FFF2-40B4-BE49-F238E27FC236}">
                <a16:creationId xmlns:a16="http://schemas.microsoft.com/office/drawing/2014/main" id="{6A6318B2-143B-4C38-B268-467E4D531552}"/>
              </a:ext>
            </a:extLst>
          </p:cNvPr>
          <p:cNvSpPr txBox="1"/>
          <p:nvPr/>
        </p:nvSpPr>
        <p:spPr>
          <a:xfrm>
            <a:off x="861032" y="1879038"/>
            <a:ext cx="10102976" cy="3508653"/>
          </a:xfrm>
          <a:prstGeom prst="rect">
            <a:avLst/>
          </a:prstGeom>
          <a:noFill/>
        </p:spPr>
        <p:txBody>
          <a:bodyPr wrap="square" rtlCol="0">
            <a:spAutoFit/>
          </a:bodyPr>
          <a:lstStyle/>
          <a:p>
            <a:pPr marL="342900" indent="-342900">
              <a:spcAft>
                <a:spcPts val="6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rPr>
              <a:t>Abschluss/Änderung von Mietverträgen</a:t>
            </a:r>
          </a:p>
          <a:p>
            <a:pPr marL="342900" indent="-342900">
              <a:spcAft>
                <a:spcPts val="6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rPr>
              <a:t>Mieterhöhung, Betriebskostenabrechnung</a:t>
            </a:r>
          </a:p>
          <a:p>
            <a:pPr marL="342900" indent="-342900">
              <a:spcAft>
                <a:spcPts val="6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rPr>
              <a:t>Abmahnung des Mieters, Kündigung</a:t>
            </a:r>
          </a:p>
          <a:p>
            <a:pPr marL="342900" indent="-342900">
              <a:spcAft>
                <a:spcPts val="6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rPr>
              <a:t>Prozesse mit Mieter und Verwalter</a:t>
            </a:r>
          </a:p>
          <a:p>
            <a:pPr marL="342900" indent="-342900">
              <a:spcAft>
                <a:spcPts val="6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rPr>
              <a:t>Verwaltung der Immobilie</a:t>
            </a:r>
          </a:p>
          <a:p>
            <a:pPr marL="342900" indent="-342900">
              <a:spcAft>
                <a:spcPts val="6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rPr>
              <a:t>Darlehensaufnahme/Grundschuldbestellung zur Instandhaltung </a:t>
            </a:r>
            <a:br>
              <a:rPr lang="de-DE" sz="2400" dirty="0">
                <a:latin typeface="Roboto Light" panose="02000000000000000000" pitchFamily="2" charset="0"/>
                <a:ea typeface="Roboto Light" panose="02000000000000000000" pitchFamily="2" charset="0"/>
              </a:rPr>
            </a:br>
            <a:r>
              <a:rPr lang="de-DE" sz="2400" dirty="0">
                <a:latin typeface="Roboto Light" panose="02000000000000000000" pitchFamily="2" charset="0"/>
                <a:ea typeface="Roboto Light" panose="02000000000000000000" pitchFamily="2" charset="0"/>
              </a:rPr>
              <a:t>(Form beachten!)</a:t>
            </a:r>
          </a:p>
          <a:p>
            <a:pPr marL="342900" indent="-342900">
              <a:spcAft>
                <a:spcPts val="6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rPr>
              <a:t>Steuererklärungen, Rechtsmittel</a:t>
            </a:r>
          </a:p>
        </p:txBody>
      </p:sp>
      <p:sp>
        <p:nvSpPr>
          <p:cNvPr id="5" name="Textfeld 4">
            <a:extLst>
              <a:ext uri="{FF2B5EF4-FFF2-40B4-BE49-F238E27FC236}">
                <a16:creationId xmlns:a16="http://schemas.microsoft.com/office/drawing/2014/main" id="{35BE44B8-D023-4F58-9D83-E933C0446A63}"/>
              </a:ext>
            </a:extLst>
          </p:cNvPr>
          <p:cNvSpPr txBox="1"/>
          <p:nvPr/>
        </p:nvSpPr>
        <p:spPr>
          <a:xfrm>
            <a:off x="861032" y="1105286"/>
            <a:ext cx="10102976" cy="830997"/>
          </a:xfrm>
          <a:prstGeom prst="rect">
            <a:avLst/>
          </a:prstGeom>
          <a:noFill/>
        </p:spPr>
        <p:txBody>
          <a:bodyPr wrap="square" rtlCol="0">
            <a:spAutoFit/>
          </a:bodyPr>
          <a:lstStyle/>
          <a:p>
            <a:pPr>
              <a:spcAft>
                <a:spcPts val="600"/>
              </a:spcAft>
              <a:buClr>
                <a:srgbClr val="ED1D13"/>
              </a:buClr>
            </a:pPr>
            <a:r>
              <a:rPr lang="de-DE" sz="2400" b="1" dirty="0">
                <a:latin typeface="Roboto Bold" panose="02000000000000000000" pitchFamily="2" charset="0"/>
                <a:ea typeface="Roboto Bold" panose="02000000000000000000" pitchFamily="2" charset="0"/>
              </a:rPr>
              <a:t>Welche Befugnisse sollte die Vollmacht des Immobilieneigentümers enthalten?</a:t>
            </a:r>
          </a:p>
        </p:txBody>
      </p:sp>
    </p:spTree>
    <p:extLst>
      <p:ext uri="{BB962C8B-B14F-4D97-AF65-F5344CB8AC3E}">
        <p14:creationId xmlns:p14="http://schemas.microsoft.com/office/powerpoint/2010/main" val="12194512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93797"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VI) Die Familiengesellschaft</a:t>
            </a:r>
          </a:p>
        </p:txBody>
      </p:sp>
      <p:sp>
        <p:nvSpPr>
          <p:cNvPr id="12" name="Textfeld 11"/>
          <p:cNvSpPr txBox="1"/>
          <p:nvPr/>
        </p:nvSpPr>
        <p:spPr>
          <a:xfrm>
            <a:off x="793797" y="1190531"/>
            <a:ext cx="9541329" cy="5596404"/>
          </a:xfrm>
          <a:prstGeom prst="rect">
            <a:avLst/>
          </a:prstGeom>
          <a:noFill/>
        </p:spPr>
        <p:txBody>
          <a:bodyPr wrap="square" rtlCol="0">
            <a:spAutoFit/>
          </a:bodyPr>
          <a:lstStyle/>
          <a:p>
            <a:pPr marL="342900" indent="-342900">
              <a:buClr>
                <a:srgbClr val="ED1D13"/>
              </a:buClr>
              <a:buFont typeface="Wingdings" panose="05000000000000000000" pitchFamily="2" charset="2"/>
              <a:buChar char="§"/>
            </a:pPr>
            <a:endParaRPr lang="de-DE" sz="2400" dirty="0">
              <a:latin typeface="Roboto Light" panose="02000000000000000000" pitchFamily="2" charset="0"/>
              <a:ea typeface="Roboto Light" panose="02000000000000000000" pitchFamily="2" charset="0"/>
              <a:cs typeface="Roboto Light" panose="02000000000000000000" pitchFamily="2" charset="0"/>
            </a:endParaRPr>
          </a:p>
          <a:p>
            <a:pPr marL="342900" indent="-342900">
              <a:spcAft>
                <a:spcPts val="1000"/>
              </a:spcAft>
              <a:buClr>
                <a:srgbClr val="ED1D13"/>
              </a:buClr>
              <a:buFont typeface="Wingdings" panose="05000000000000000000" pitchFamily="2" charset="2"/>
              <a:buChar char="§"/>
            </a:pPr>
            <a:r>
              <a:rPr lang="de-DE" sz="2400" b="1" u="sng" dirty="0">
                <a:latin typeface="Roboto Black" panose="02000000000000000000" pitchFamily="2" charset="0"/>
                <a:ea typeface="Roboto Black" panose="02000000000000000000" pitchFamily="2" charset="0"/>
                <a:cs typeface="Roboto Black" panose="02000000000000000000" pitchFamily="2" charset="0"/>
              </a:rPr>
              <a:t>Kein</a:t>
            </a:r>
            <a:r>
              <a:rPr lang="de-DE" sz="2400" dirty="0">
                <a:latin typeface="Roboto Light" panose="02000000000000000000" pitchFamily="2" charset="0"/>
                <a:ea typeface="Roboto Light" panose="02000000000000000000" pitchFamily="2" charset="0"/>
                <a:cs typeface="Roboto Light" panose="02000000000000000000" pitchFamily="2" charset="0"/>
              </a:rPr>
              <a:t> Steuersparmodell</a:t>
            </a:r>
          </a:p>
          <a:p>
            <a:pPr marL="342900" indent="-342900">
              <a:spcAft>
                <a:spcPts val="10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Das </a:t>
            </a:r>
            <a:r>
              <a:rPr lang="de-DE" sz="2400" b="1" dirty="0">
                <a:latin typeface="Roboto Black" panose="02000000000000000000" pitchFamily="2" charset="0"/>
                <a:ea typeface="Roboto Black" panose="02000000000000000000" pitchFamily="2" charset="0"/>
                <a:cs typeface="Roboto Black" panose="02000000000000000000" pitchFamily="2" charset="0"/>
              </a:rPr>
              <a:t>Vermögen</a:t>
            </a:r>
            <a:r>
              <a:rPr lang="de-DE" sz="2400" dirty="0">
                <a:latin typeface="Roboto Light" panose="02000000000000000000" pitchFamily="2" charset="0"/>
                <a:ea typeface="Roboto Light" panose="02000000000000000000" pitchFamily="2" charset="0"/>
                <a:cs typeface="Roboto Light" panose="02000000000000000000" pitchFamily="2" charset="0"/>
              </a:rPr>
              <a:t> wird in einer Gesellschaft zusammengefasst (Immobilie, Wertpapierdepot, Kunst, Unternehmen, etc.)</a:t>
            </a:r>
          </a:p>
          <a:p>
            <a:pPr marL="342900" indent="-342900">
              <a:spcAft>
                <a:spcPts val="10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Für diese Gesellschaft geben die Eltern die </a:t>
            </a:r>
            <a:r>
              <a:rPr lang="de-DE" sz="2400" b="1" dirty="0">
                <a:latin typeface="Roboto Black" panose="02000000000000000000" pitchFamily="2" charset="0"/>
                <a:ea typeface="Roboto Black" panose="02000000000000000000" pitchFamily="2" charset="0"/>
                <a:cs typeface="Roboto Black" panose="02000000000000000000" pitchFamily="2" charset="0"/>
              </a:rPr>
              <a:t>Spielregeln</a:t>
            </a:r>
            <a:r>
              <a:rPr lang="de-DE" sz="2400" dirty="0">
                <a:latin typeface="Roboto Light" panose="02000000000000000000" pitchFamily="2" charset="0"/>
                <a:ea typeface="Roboto Light" panose="02000000000000000000" pitchFamily="2" charset="0"/>
                <a:cs typeface="Roboto Light" panose="02000000000000000000" pitchFamily="2" charset="0"/>
              </a:rPr>
              <a:t> vor</a:t>
            </a:r>
          </a:p>
          <a:p>
            <a:pPr marL="342900" indent="-342900">
              <a:spcAft>
                <a:spcPts val="10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Das Vermögen bleibt </a:t>
            </a:r>
            <a:r>
              <a:rPr lang="de-DE" sz="2400" b="1" dirty="0">
                <a:latin typeface="Roboto Black" panose="02000000000000000000" pitchFamily="2" charset="0"/>
                <a:ea typeface="Roboto Black" panose="02000000000000000000" pitchFamily="2" charset="0"/>
                <a:cs typeface="Roboto Black" panose="02000000000000000000" pitchFamily="2" charset="0"/>
              </a:rPr>
              <a:t>Privatvermögen</a:t>
            </a:r>
            <a:endParaRPr lang="de-DE" sz="2400" dirty="0">
              <a:latin typeface="Roboto Black" panose="02000000000000000000" pitchFamily="2" charset="0"/>
              <a:ea typeface="Roboto Black" panose="02000000000000000000" pitchFamily="2" charset="0"/>
              <a:cs typeface="Roboto Black" panose="02000000000000000000" pitchFamily="2" charset="0"/>
            </a:endParaRPr>
          </a:p>
          <a:p>
            <a:pPr marL="342900" indent="-342900">
              <a:spcAft>
                <a:spcPts val="1000"/>
              </a:spcAft>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Nach dem Tod der Eltern gibt es Regelungen, die den Fortbestand eine solchen Immobilie sichern soll</a:t>
            </a:r>
            <a:br>
              <a:rPr lang="de-DE" sz="2400" dirty="0">
                <a:latin typeface="Roboto Light" panose="02000000000000000000" pitchFamily="2" charset="0"/>
                <a:ea typeface="Roboto Light" panose="02000000000000000000" pitchFamily="2" charset="0"/>
                <a:cs typeface="Roboto Light" panose="02000000000000000000" pitchFamily="2" charset="0"/>
              </a:rPr>
            </a:br>
            <a:endParaRPr lang="de-DE" sz="2400" dirty="0">
              <a:latin typeface="Roboto Light" panose="02000000000000000000" pitchFamily="2" charset="0"/>
              <a:ea typeface="Roboto Light" panose="02000000000000000000" pitchFamily="2" charset="0"/>
              <a:cs typeface="Roboto Light" panose="02000000000000000000" pitchFamily="2" charset="0"/>
            </a:endParaRPr>
          </a:p>
          <a:p>
            <a:endParaRPr lang="de-DE" sz="2400" b="1" dirty="0">
              <a:latin typeface="Roboto Light" panose="02000000000000000000" pitchFamily="2" charset="0"/>
              <a:ea typeface="Roboto Light" panose="02000000000000000000" pitchFamily="2" charset="0"/>
              <a:cs typeface="Roboto Light" panose="02000000000000000000" pitchFamily="2" charset="0"/>
            </a:endParaRPr>
          </a:p>
          <a:p>
            <a:br>
              <a:rPr lang="de-DE" sz="2400" b="1" dirty="0">
                <a:latin typeface="Roboto Light" panose="02000000000000000000" pitchFamily="2" charset="0"/>
                <a:ea typeface="Roboto Light" panose="02000000000000000000" pitchFamily="2" charset="0"/>
                <a:cs typeface="Roboto Light" panose="02000000000000000000" pitchFamily="2" charset="0"/>
              </a:rPr>
            </a:br>
            <a:endParaRPr lang="de-DE" sz="2400" b="1" dirty="0">
              <a:latin typeface="Roboto Light" panose="02000000000000000000" pitchFamily="2" charset="0"/>
              <a:ea typeface="Roboto Light" panose="02000000000000000000" pitchFamily="2" charset="0"/>
              <a:cs typeface="Roboto Light" panose="02000000000000000000" pitchFamily="2" charset="0"/>
            </a:endParaRPr>
          </a:p>
          <a:p>
            <a:endParaRPr lang="de-DE" sz="28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8094382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VI) Familiengesellschaft als soziales System</a:t>
            </a:r>
          </a:p>
        </p:txBody>
      </p:sp>
      <p:sp>
        <p:nvSpPr>
          <p:cNvPr id="12" name="Textfeld 11"/>
          <p:cNvSpPr txBox="1"/>
          <p:nvPr/>
        </p:nvSpPr>
        <p:spPr>
          <a:xfrm>
            <a:off x="793797" y="1190531"/>
            <a:ext cx="10311350" cy="3847207"/>
          </a:xfrm>
          <a:prstGeom prst="rect">
            <a:avLst/>
          </a:prstGeom>
          <a:noFill/>
        </p:spPr>
        <p:txBody>
          <a:bodyPr wrap="square" rtlCol="0">
            <a:spAutoFit/>
          </a:bodyPr>
          <a:lstStyle/>
          <a:p>
            <a:pPr>
              <a:buClr>
                <a:srgbClr val="ED1D13"/>
              </a:buClr>
            </a:pPr>
            <a:endParaRPr lang="de-DE" sz="2400" dirty="0">
              <a:latin typeface="Roboto Light" panose="02000000000000000000" pitchFamily="2" charset="0"/>
              <a:ea typeface="Roboto Light" panose="02000000000000000000" pitchFamily="2" charset="0"/>
              <a:cs typeface="Roboto Light" panose="02000000000000000000" pitchFamily="2" charset="0"/>
            </a:endParaRPr>
          </a:p>
          <a:p>
            <a:pPr marL="342900" indent="-342900">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Es ist notwendig, eine </a:t>
            </a:r>
            <a:r>
              <a:rPr lang="de-DE" sz="2400" b="1" dirty="0">
                <a:latin typeface="Roboto Light" panose="02000000000000000000" pitchFamily="2" charset="0"/>
                <a:ea typeface="Roboto Light" panose="02000000000000000000" pitchFamily="2" charset="0"/>
                <a:cs typeface="Roboto Light" panose="02000000000000000000" pitchFamily="2" charset="0"/>
              </a:rPr>
              <a:t>Bestandsaufnahme</a:t>
            </a:r>
            <a:r>
              <a:rPr lang="de-DE" sz="2400" dirty="0">
                <a:latin typeface="Roboto Light" panose="02000000000000000000" pitchFamily="2" charset="0"/>
                <a:ea typeface="Roboto Light" panose="02000000000000000000" pitchFamily="2" charset="0"/>
                <a:cs typeface="Roboto Light" panose="02000000000000000000" pitchFamily="2" charset="0"/>
              </a:rPr>
              <a:t> innerhalb der Familie vorzunehmen.</a:t>
            </a:r>
          </a:p>
          <a:p>
            <a:pPr marL="342900" indent="-342900">
              <a:buClr>
                <a:srgbClr val="ED1D13"/>
              </a:buClr>
              <a:buFont typeface="Wingdings" panose="05000000000000000000" pitchFamily="2" charset="2"/>
              <a:buChar char="§"/>
            </a:pPr>
            <a:endParaRPr lang="de-DE" sz="2400" dirty="0">
              <a:latin typeface="Roboto Light" panose="02000000000000000000" pitchFamily="2" charset="0"/>
              <a:ea typeface="Roboto Light" panose="02000000000000000000" pitchFamily="2" charset="0"/>
              <a:cs typeface="Roboto Light" panose="02000000000000000000" pitchFamily="2" charset="0"/>
            </a:endParaRPr>
          </a:p>
          <a:p>
            <a:pPr marL="342900" indent="-342900">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Es sind dabei die einzelnen </a:t>
            </a:r>
            <a:r>
              <a:rPr lang="de-DE" sz="2400" b="1" dirty="0">
                <a:latin typeface="Roboto Light" panose="02000000000000000000" pitchFamily="2" charset="0"/>
                <a:ea typeface="Roboto Light" panose="02000000000000000000" pitchFamily="2" charset="0"/>
                <a:cs typeface="Roboto Light" panose="02000000000000000000" pitchFamily="2" charset="0"/>
              </a:rPr>
              <a:t>Interessen</a:t>
            </a:r>
            <a:r>
              <a:rPr lang="de-DE" sz="2400" dirty="0">
                <a:latin typeface="Roboto Light" panose="02000000000000000000" pitchFamily="2" charset="0"/>
                <a:ea typeface="Roboto Light" panose="02000000000000000000" pitchFamily="2" charset="0"/>
                <a:cs typeface="Roboto Light" panose="02000000000000000000" pitchFamily="2" charset="0"/>
              </a:rPr>
              <a:t>, </a:t>
            </a:r>
            <a:r>
              <a:rPr lang="de-DE" sz="2400" b="1" dirty="0">
                <a:latin typeface="Roboto Light" panose="02000000000000000000" pitchFamily="2" charset="0"/>
                <a:ea typeface="Roboto Light" panose="02000000000000000000" pitchFamily="2" charset="0"/>
                <a:cs typeface="Roboto Light" panose="02000000000000000000" pitchFamily="2" charset="0"/>
              </a:rPr>
              <a:t>Werte</a:t>
            </a:r>
            <a:r>
              <a:rPr lang="de-DE" sz="2400" dirty="0">
                <a:latin typeface="Roboto Light" panose="02000000000000000000" pitchFamily="2" charset="0"/>
                <a:ea typeface="Roboto Light" panose="02000000000000000000" pitchFamily="2" charset="0"/>
                <a:cs typeface="Roboto Light" panose="02000000000000000000" pitchFamily="2" charset="0"/>
              </a:rPr>
              <a:t>, </a:t>
            </a:r>
            <a:r>
              <a:rPr lang="de-DE" sz="2400" b="1" dirty="0">
                <a:latin typeface="Roboto Light" panose="02000000000000000000" pitchFamily="2" charset="0"/>
                <a:ea typeface="Roboto Light" panose="02000000000000000000" pitchFamily="2" charset="0"/>
                <a:cs typeface="Roboto Light" panose="02000000000000000000" pitchFamily="2" charset="0"/>
              </a:rPr>
              <a:t>Ziele</a:t>
            </a:r>
            <a:r>
              <a:rPr lang="de-DE" sz="2400" dirty="0">
                <a:latin typeface="Roboto Light" panose="02000000000000000000" pitchFamily="2" charset="0"/>
                <a:ea typeface="Roboto Light" panose="02000000000000000000" pitchFamily="2" charset="0"/>
                <a:cs typeface="Roboto Light" panose="02000000000000000000" pitchFamily="2" charset="0"/>
              </a:rPr>
              <a:t> und </a:t>
            </a:r>
            <a:r>
              <a:rPr lang="de-DE" sz="2400" b="1" dirty="0">
                <a:latin typeface="Roboto Light" panose="02000000000000000000" pitchFamily="2" charset="0"/>
                <a:ea typeface="Roboto Light" panose="02000000000000000000" pitchFamily="2" charset="0"/>
                <a:cs typeface="Roboto Light" panose="02000000000000000000" pitchFamily="2" charset="0"/>
              </a:rPr>
              <a:t>Rollen</a:t>
            </a:r>
            <a:r>
              <a:rPr lang="de-DE" sz="2400" dirty="0">
                <a:latin typeface="Roboto Light" panose="02000000000000000000" pitchFamily="2" charset="0"/>
                <a:ea typeface="Roboto Light" panose="02000000000000000000" pitchFamily="2" charset="0"/>
                <a:cs typeface="Roboto Light" panose="02000000000000000000" pitchFamily="2" charset="0"/>
              </a:rPr>
              <a:t> der Familienmitglieder so objektiv wie nur möglich aufzunehmen.</a:t>
            </a:r>
          </a:p>
          <a:p>
            <a:pPr marL="342900" indent="-342900">
              <a:buClr>
                <a:srgbClr val="ED1D13"/>
              </a:buClr>
              <a:buFont typeface="Wingdings" panose="05000000000000000000" pitchFamily="2" charset="2"/>
              <a:buChar char="§"/>
            </a:pPr>
            <a:endParaRPr lang="de-DE" sz="2400" dirty="0">
              <a:latin typeface="Roboto Light" panose="02000000000000000000" pitchFamily="2" charset="0"/>
              <a:ea typeface="Roboto Light" panose="02000000000000000000" pitchFamily="2" charset="0"/>
              <a:cs typeface="Roboto Light" panose="02000000000000000000" pitchFamily="2" charset="0"/>
            </a:endParaRPr>
          </a:p>
          <a:p>
            <a:pPr marL="342900" indent="-342900">
              <a:buClr>
                <a:srgbClr val="ED1D13"/>
              </a:buClr>
              <a:buFont typeface="Wingdings" panose="05000000000000000000" pitchFamily="2" charset="2"/>
              <a:buChar char="§"/>
            </a:pPr>
            <a:r>
              <a:rPr lang="de-DE" sz="2400" dirty="0">
                <a:latin typeface="Roboto Light" panose="02000000000000000000" pitchFamily="2" charset="0"/>
                <a:ea typeface="Roboto Light" panose="02000000000000000000" pitchFamily="2" charset="0"/>
                <a:cs typeface="Roboto Light" panose="02000000000000000000" pitchFamily="2" charset="0"/>
              </a:rPr>
              <a:t>Vor der Optimierung auf der Vermögensebene steht also die </a:t>
            </a:r>
            <a:br>
              <a:rPr lang="de-DE" sz="2400" dirty="0">
                <a:latin typeface="Roboto Light" panose="02000000000000000000" pitchFamily="2" charset="0"/>
                <a:ea typeface="Roboto Light" panose="02000000000000000000" pitchFamily="2" charset="0"/>
                <a:cs typeface="Roboto Light" panose="02000000000000000000" pitchFamily="2" charset="0"/>
              </a:rPr>
            </a:br>
            <a:r>
              <a:rPr lang="de-DE" sz="2400" b="1" dirty="0">
                <a:latin typeface="Roboto Light" panose="02000000000000000000" pitchFamily="2" charset="0"/>
                <a:ea typeface="Roboto Light" panose="02000000000000000000" pitchFamily="2" charset="0"/>
                <a:cs typeface="Roboto Light" panose="02000000000000000000" pitchFamily="2" charset="0"/>
              </a:rPr>
              <a:t>Optimierung auf der Familienebene</a:t>
            </a:r>
            <a:r>
              <a:rPr lang="de-DE" sz="2400" dirty="0">
                <a:latin typeface="Roboto Light" panose="02000000000000000000" pitchFamily="2" charset="0"/>
                <a:ea typeface="Roboto Light" panose="02000000000000000000" pitchFamily="2" charset="0"/>
                <a:cs typeface="Roboto Light" panose="02000000000000000000" pitchFamily="2" charset="0"/>
              </a:rPr>
              <a:t>.</a:t>
            </a:r>
            <a:endParaRPr lang="de-DE" sz="2400" b="1" dirty="0">
              <a:latin typeface="Roboto Light" panose="02000000000000000000" pitchFamily="2" charset="0"/>
              <a:ea typeface="Roboto Light" panose="02000000000000000000" pitchFamily="2" charset="0"/>
              <a:cs typeface="Roboto Light" panose="02000000000000000000" pitchFamily="2" charset="0"/>
            </a:endParaRPr>
          </a:p>
          <a:p>
            <a:endParaRPr lang="de-DE" sz="28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982808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email">
            <a:extLst>
              <a:ext uri="{28A0092B-C50C-407E-A947-70E740481C1C}">
                <a14:useLocalDpi xmlns:a14="http://schemas.microsoft.com/office/drawing/2010/main"/>
              </a:ext>
            </a:extLst>
          </a:blip>
          <a:srcRect r="72812" b="154"/>
          <a:stretch/>
        </p:blipFill>
        <p:spPr>
          <a:xfrm>
            <a:off x="0" y="1180325"/>
            <a:ext cx="3314700" cy="5677675"/>
          </a:xfrm>
          <a:prstGeom prst="rect">
            <a:avLst/>
          </a:prstGeom>
        </p:spPr>
      </p:pic>
      <p:grpSp>
        <p:nvGrpSpPr>
          <p:cNvPr id="7" name="Gruppieren 6"/>
          <p:cNvGrpSpPr/>
          <p:nvPr/>
        </p:nvGrpSpPr>
        <p:grpSpPr>
          <a:xfrm>
            <a:off x="3076284" y="2814056"/>
            <a:ext cx="8842342" cy="2015955"/>
            <a:chOff x="502766" y="3601027"/>
            <a:chExt cx="8842342" cy="2015955"/>
          </a:xfrm>
        </p:grpSpPr>
        <p:sp>
          <p:nvSpPr>
            <p:cNvPr id="8" name="Rechteck 7"/>
            <p:cNvSpPr/>
            <p:nvPr/>
          </p:nvSpPr>
          <p:spPr>
            <a:xfrm>
              <a:off x="502766" y="3703341"/>
              <a:ext cx="8842342" cy="1913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p:cNvSpPr txBox="1"/>
            <p:nvPr/>
          </p:nvSpPr>
          <p:spPr>
            <a:xfrm>
              <a:off x="598606" y="3601027"/>
              <a:ext cx="8650662" cy="1229888"/>
            </a:xfrm>
            <a:prstGeom prst="rect">
              <a:avLst/>
            </a:prstGeom>
            <a:noFill/>
          </p:spPr>
          <p:txBody>
            <a:bodyPr wrap="square" rtlCol="0">
              <a:spAutoFit/>
            </a:bodyPr>
            <a:lstStyle/>
            <a:p>
              <a:pPr>
                <a:lnSpc>
                  <a:spcPct val="150000"/>
                </a:lnSpc>
              </a:pPr>
              <a:r>
                <a:rPr lang="de-DE" sz="3000" dirty="0">
                  <a:solidFill>
                    <a:schemeClr val="tx1">
                      <a:lumMod val="85000"/>
                      <a:lumOff val="15000"/>
                    </a:schemeClr>
                  </a:solidFill>
                  <a:latin typeface="Roboto" panose="02000000000000000000" pitchFamily="2" charset="0"/>
                  <a:ea typeface="Roboto" panose="02000000000000000000" pitchFamily="2" charset="0"/>
                  <a:cs typeface="Roboto Light" panose="02000000000000000000" pitchFamily="2" charset="0"/>
                </a:rPr>
                <a:t>DANKE</a:t>
              </a:r>
            </a:p>
            <a:p>
              <a:pPr>
                <a:lnSpc>
                  <a:spcPct val="150000"/>
                </a:lnSpc>
              </a:pPr>
              <a:r>
                <a:rPr lang="de-DE" sz="2200" dirty="0">
                  <a:solidFill>
                    <a:srgbClr val="E03C31"/>
                  </a:solidFill>
                  <a:latin typeface="Roboto" panose="02000000000000000000" pitchFamily="2" charset="0"/>
                  <a:ea typeface="Roboto" panose="02000000000000000000" pitchFamily="2" charset="0"/>
                </a:rPr>
                <a:t>FÜR IHRE AUFMERKSAMKEIT</a:t>
              </a:r>
              <a:endParaRPr lang="de-DE" sz="2200" dirty="0">
                <a:solidFill>
                  <a:srgbClr val="E03C31"/>
                </a:solidFill>
                <a:latin typeface="Roboto" panose="02000000000000000000" pitchFamily="2" charset="0"/>
                <a:ea typeface="Roboto" panose="02000000000000000000" pitchFamily="2" charset="0"/>
                <a:cs typeface="Roboto Light" panose="02000000000000000000" pitchFamily="2" charset="0"/>
              </a:endParaRPr>
            </a:p>
          </p:txBody>
        </p:sp>
      </p:grpSp>
    </p:spTree>
    <p:extLst>
      <p:ext uri="{BB962C8B-B14F-4D97-AF65-F5344CB8AC3E}">
        <p14:creationId xmlns:p14="http://schemas.microsoft.com/office/powerpoint/2010/main" val="3365953760"/>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937891" y="1045545"/>
            <a:ext cx="512799" cy="619846"/>
            <a:chOff x="1664497" y="3943830"/>
            <a:chExt cx="512799" cy="619846"/>
          </a:xfrm>
        </p:grpSpPr>
        <p:pic>
          <p:nvPicPr>
            <p:cNvPr id="4" name="Grafik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64497" y="3943830"/>
              <a:ext cx="512798" cy="619846"/>
            </a:xfrm>
            <a:prstGeom prst="rect">
              <a:avLst/>
            </a:prstGeom>
          </p:spPr>
        </p:pic>
        <p:sp>
          <p:nvSpPr>
            <p:cNvPr id="5" name="Rechteck 4"/>
            <p:cNvSpPr/>
            <p:nvPr/>
          </p:nvSpPr>
          <p:spPr>
            <a:xfrm>
              <a:off x="2012540" y="3943830"/>
              <a:ext cx="164756" cy="58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2033278" y="4382575"/>
              <a:ext cx="144017" cy="1811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Kontakte</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9" name="Textfeld 8">
            <a:extLst>
              <a:ext uri="{FF2B5EF4-FFF2-40B4-BE49-F238E27FC236}">
                <a16:creationId xmlns:a16="http://schemas.microsoft.com/office/drawing/2014/main" id="{024A9DAD-B51F-AB5B-3946-93AF396785CA}"/>
              </a:ext>
            </a:extLst>
          </p:cNvPr>
          <p:cNvSpPr txBox="1"/>
          <p:nvPr/>
        </p:nvSpPr>
        <p:spPr>
          <a:xfrm flipH="1">
            <a:off x="4182188" y="1628653"/>
            <a:ext cx="5359605" cy="1603516"/>
          </a:xfrm>
          <a:prstGeom prst="rect">
            <a:avLst/>
          </a:prstGeom>
          <a:noFill/>
        </p:spPr>
        <p:txBody>
          <a:bodyPr wrap="square" rtlCol="0">
            <a:spAutoFit/>
          </a:bodyPr>
          <a:lstStyle/>
          <a:p>
            <a:pPr>
              <a:lnSpc>
                <a:spcPct val="90000"/>
              </a:lnSpc>
              <a:spcBef>
                <a:spcPts val="1000"/>
              </a:spcBef>
              <a:spcAft>
                <a:spcPts val="600"/>
              </a:spcAft>
              <a:buClr>
                <a:srgbClr val="C82E1E"/>
              </a:buClr>
            </a:pPr>
            <a:r>
              <a:rPr lang="de-DE" sz="1400" dirty="0">
                <a:latin typeface="Roboto Bold" panose="02000000000000000000" pitchFamily="2" charset="0"/>
                <a:ea typeface="Roboto Bold" panose="02000000000000000000" pitchFamily="2" charset="0"/>
                <a:cs typeface="Roboto Bold" panose="02000000000000000000" pitchFamily="2" charset="0"/>
              </a:rPr>
              <a:t>Agnes Fischl-Obermayer</a:t>
            </a:r>
          </a:p>
          <a:p>
            <a:pPr>
              <a:lnSpc>
                <a:spcPct val="90000"/>
              </a:lnSpc>
              <a:spcAft>
                <a:spcPts val="300"/>
              </a:spcAft>
              <a:buClr>
                <a:srgbClr val="C82E1E"/>
              </a:buClr>
            </a:pPr>
            <a:r>
              <a:rPr lang="de-DE" sz="1400" dirty="0">
                <a:latin typeface="Roboto Light" panose="02000000000000000000" pitchFamily="2" charset="0"/>
                <a:ea typeface="Roboto Light" panose="02000000000000000000" pitchFamily="2" charset="0"/>
                <a:cs typeface="Roboto Light" panose="02000000000000000000" pitchFamily="2" charset="0"/>
              </a:rPr>
              <a:t>Rechtsanwältin, Steuerberaterin, Fachanwältin für Erbrecht</a:t>
            </a:r>
          </a:p>
          <a:p>
            <a:pPr>
              <a:lnSpc>
                <a:spcPct val="90000"/>
              </a:lnSpc>
              <a:spcAft>
                <a:spcPts val="300"/>
              </a:spcAft>
              <a:buClr>
                <a:srgbClr val="C82E1E"/>
              </a:buClr>
            </a:pPr>
            <a:r>
              <a:rPr lang="nb-NO" sz="1400" dirty="0">
                <a:latin typeface="Roboto Light" panose="02000000000000000000" pitchFamily="2" charset="0"/>
                <a:ea typeface="Roboto Light" panose="02000000000000000000" pitchFamily="2" charset="0"/>
                <a:cs typeface="Roboto Light" panose="02000000000000000000" pitchFamily="2" charset="0"/>
              </a:rPr>
              <a:t>Telefon: +49 89 54 714 3</a:t>
            </a:r>
            <a:br>
              <a:rPr lang="nb-NO" sz="1400" dirty="0">
                <a:latin typeface="Roboto Light" panose="02000000000000000000" pitchFamily="2" charset="0"/>
                <a:ea typeface="Roboto Light" panose="02000000000000000000" pitchFamily="2" charset="0"/>
                <a:cs typeface="Roboto Light" panose="02000000000000000000" pitchFamily="2" charset="0"/>
              </a:rPr>
            </a:br>
            <a:r>
              <a:rPr lang="nb-NO" sz="1400" dirty="0">
                <a:latin typeface="Roboto Light" panose="02000000000000000000" pitchFamily="2" charset="0"/>
                <a:ea typeface="Roboto Light" panose="02000000000000000000" pitchFamily="2" charset="0"/>
                <a:cs typeface="Roboto Light" panose="02000000000000000000" pitchFamily="2" charset="0"/>
              </a:rPr>
              <a:t>E-Mail: a.fischl@acconsis.de</a:t>
            </a:r>
            <a:br>
              <a:rPr lang="nb-NO" sz="1400" dirty="0">
                <a:latin typeface="Roboto Light" panose="02000000000000000000" pitchFamily="2" charset="0"/>
                <a:ea typeface="Roboto Light" panose="02000000000000000000" pitchFamily="2" charset="0"/>
                <a:cs typeface="Roboto Light" panose="02000000000000000000" pitchFamily="2" charset="0"/>
              </a:rPr>
            </a:br>
            <a:endParaRPr lang="nb-NO" sz="1400" dirty="0">
              <a:latin typeface="Roboto Light" panose="02000000000000000000" pitchFamily="2" charset="0"/>
              <a:ea typeface="Roboto Light" panose="02000000000000000000" pitchFamily="2" charset="0"/>
              <a:cs typeface="Roboto Light" panose="02000000000000000000" pitchFamily="2" charset="0"/>
            </a:endParaRPr>
          </a:p>
          <a:p>
            <a:pPr>
              <a:lnSpc>
                <a:spcPct val="90000"/>
              </a:lnSpc>
              <a:buClr>
                <a:srgbClr val="C82E1E"/>
              </a:buClr>
            </a:pPr>
            <a:r>
              <a:rPr lang="nb-NO" sz="1400" dirty="0">
                <a:solidFill>
                  <a:srgbClr val="E03C31"/>
                </a:solidFill>
                <a:latin typeface="Roboto Bold" panose="02000000000000000000" pitchFamily="2" charset="0"/>
                <a:ea typeface="Roboto Bold" panose="02000000000000000000" pitchFamily="2" charset="0"/>
                <a:cs typeface="Roboto Bold" panose="02000000000000000000" pitchFamily="2" charset="0"/>
              </a:rPr>
              <a:t>ACCONSIS</a:t>
            </a:r>
            <a:r>
              <a:rPr lang="nb-NO" sz="1400" dirty="0">
                <a:latin typeface="Roboto Light" panose="02000000000000000000" pitchFamily="2" charset="0"/>
                <a:ea typeface="Roboto Light" panose="02000000000000000000" pitchFamily="2" charset="0"/>
                <a:cs typeface="Roboto Light" panose="02000000000000000000" pitchFamily="2" charset="0"/>
              </a:rPr>
              <a:t> </a:t>
            </a:r>
            <a:r>
              <a:rPr lang="de-DE" sz="1400" dirty="0">
                <a:latin typeface="Roboto Light" panose="02000000000000000000" pitchFamily="2" charset="0"/>
                <a:ea typeface="Roboto Light" panose="02000000000000000000" pitchFamily="2" charset="0"/>
                <a:cs typeface="Roboto Light" panose="02000000000000000000" pitchFamily="2" charset="0"/>
              </a:rPr>
              <a:t>·</a:t>
            </a:r>
            <a:r>
              <a:rPr lang="nb-NO" sz="1400" dirty="0">
                <a:latin typeface="Roboto Light" panose="02000000000000000000" pitchFamily="2" charset="0"/>
                <a:ea typeface="Roboto Light" panose="02000000000000000000" pitchFamily="2" charset="0"/>
                <a:cs typeface="Roboto Light" panose="02000000000000000000" pitchFamily="2" charset="0"/>
              </a:rPr>
              <a:t> Schloßschmidstraße 5  </a:t>
            </a:r>
            <a:r>
              <a:rPr lang="de-DE" sz="1400" dirty="0">
                <a:latin typeface="Roboto Light" panose="02000000000000000000" pitchFamily="2" charset="0"/>
                <a:ea typeface="Roboto Light" panose="02000000000000000000" pitchFamily="2" charset="0"/>
                <a:cs typeface="Roboto Light" panose="02000000000000000000" pitchFamily="2" charset="0"/>
              </a:rPr>
              <a:t>·</a:t>
            </a:r>
            <a:r>
              <a:rPr lang="nb-NO" sz="1400" dirty="0">
                <a:latin typeface="Roboto Light" panose="02000000000000000000" pitchFamily="2" charset="0"/>
                <a:ea typeface="Roboto Light" panose="02000000000000000000" pitchFamily="2" charset="0"/>
                <a:cs typeface="Roboto Light" panose="02000000000000000000" pitchFamily="2" charset="0"/>
              </a:rPr>
              <a:t>  80639 München</a:t>
            </a:r>
          </a:p>
          <a:p>
            <a:pPr>
              <a:lnSpc>
                <a:spcPct val="90000"/>
              </a:lnSpc>
              <a:buClr>
                <a:srgbClr val="C82E1E"/>
              </a:buClr>
            </a:pPr>
            <a:r>
              <a:rPr lang="nb-NO" sz="1400" dirty="0">
                <a:latin typeface="Roboto Light" panose="02000000000000000000" pitchFamily="2" charset="0"/>
                <a:ea typeface="Roboto Light" panose="02000000000000000000" pitchFamily="2" charset="0"/>
                <a:cs typeface="Roboto Light" panose="02000000000000000000" pitchFamily="2" charset="0"/>
              </a:rPr>
              <a:t>www.acconsis.de </a:t>
            </a:r>
          </a:p>
        </p:txBody>
      </p:sp>
      <p:pic>
        <p:nvPicPr>
          <p:cNvPr id="12" name="Grafik 11">
            <a:extLst>
              <a:ext uri="{FF2B5EF4-FFF2-40B4-BE49-F238E27FC236}">
                <a16:creationId xmlns:a16="http://schemas.microsoft.com/office/drawing/2014/main" id="{C0D34FAB-72DF-B8DF-C3E6-75B6C68D36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50690" y="1652790"/>
            <a:ext cx="2592457" cy="1726576"/>
          </a:xfrm>
          <a:prstGeom prst="rect">
            <a:avLst/>
          </a:prstGeom>
        </p:spPr>
      </p:pic>
      <p:sp>
        <p:nvSpPr>
          <p:cNvPr id="7" name="Inhaltsplatzhalter 2">
            <a:extLst>
              <a:ext uri="{FF2B5EF4-FFF2-40B4-BE49-F238E27FC236}">
                <a16:creationId xmlns:a16="http://schemas.microsoft.com/office/drawing/2014/main" id="{E9360B5C-2645-768E-5A53-7C7AF429B86A}"/>
              </a:ext>
            </a:extLst>
          </p:cNvPr>
          <p:cNvSpPr txBox="1">
            <a:spLocks/>
          </p:cNvSpPr>
          <p:nvPr/>
        </p:nvSpPr>
        <p:spPr>
          <a:xfrm>
            <a:off x="4182188" y="3690768"/>
            <a:ext cx="5047537" cy="151210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600"/>
              </a:spcAft>
              <a:buClr>
                <a:srgbClr val="C82E1E"/>
              </a:buClr>
              <a:buNone/>
            </a:pPr>
            <a:r>
              <a:rPr lang="de-DE" sz="1400" dirty="0">
                <a:latin typeface="Roboto Bold" panose="02000000000000000000" pitchFamily="2" charset="0"/>
                <a:ea typeface="Roboto Bold" panose="02000000000000000000" pitchFamily="2" charset="0"/>
                <a:cs typeface="Roboto Bold" panose="02000000000000000000" pitchFamily="2" charset="0"/>
              </a:rPr>
              <a:t>Natalia Schütz</a:t>
            </a:r>
          </a:p>
          <a:p>
            <a:pPr marL="0" indent="0">
              <a:spcBef>
                <a:spcPts val="0"/>
              </a:spcBef>
              <a:spcAft>
                <a:spcPts val="300"/>
              </a:spcAft>
              <a:buClr>
                <a:srgbClr val="C82E1E"/>
              </a:buClr>
              <a:buNone/>
            </a:pPr>
            <a:r>
              <a:rPr lang="de-DE" sz="1400" dirty="0">
                <a:latin typeface="Roboto Light" panose="02000000000000000000" pitchFamily="2" charset="0"/>
                <a:ea typeface="Roboto Light" panose="02000000000000000000" pitchFamily="2" charset="0"/>
                <a:cs typeface="Roboto Light" panose="02000000000000000000" pitchFamily="2" charset="0"/>
              </a:rPr>
              <a:t>Rechtsanwältin</a:t>
            </a:r>
          </a:p>
          <a:p>
            <a:pPr marL="0" indent="0">
              <a:spcBef>
                <a:spcPts val="0"/>
              </a:spcBef>
              <a:spcAft>
                <a:spcPts val="300"/>
              </a:spcAft>
              <a:buClr>
                <a:srgbClr val="C82E1E"/>
              </a:buClr>
              <a:buNone/>
            </a:pPr>
            <a:r>
              <a:rPr lang="de-DE" sz="1400" dirty="0">
                <a:latin typeface="Roboto Light" panose="02000000000000000000" pitchFamily="2" charset="0"/>
                <a:ea typeface="Roboto Light" panose="02000000000000000000" pitchFamily="2" charset="0"/>
                <a:cs typeface="Roboto Light" panose="02000000000000000000" pitchFamily="2" charset="0"/>
              </a:rPr>
              <a:t>Telefon: </a:t>
            </a:r>
            <a:r>
              <a:rPr lang="nb-NO" sz="1400" dirty="0">
                <a:latin typeface="Roboto Light" panose="02000000000000000000" pitchFamily="2" charset="0"/>
                <a:ea typeface="Roboto Light" panose="02000000000000000000" pitchFamily="2" charset="0"/>
                <a:cs typeface="Roboto Light" panose="02000000000000000000" pitchFamily="2" charset="0"/>
              </a:rPr>
              <a:t>: +49 89 54 714 3</a:t>
            </a:r>
            <a:br>
              <a:rPr lang="de-DE" sz="1400" dirty="0">
                <a:latin typeface="Roboto Light" panose="02000000000000000000" pitchFamily="2" charset="0"/>
                <a:ea typeface="Roboto Light" panose="02000000000000000000" pitchFamily="2" charset="0"/>
                <a:cs typeface="Roboto Light" panose="02000000000000000000" pitchFamily="2" charset="0"/>
              </a:rPr>
            </a:br>
            <a:r>
              <a:rPr lang="de-DE" sz="1400" dirty="0">
                <a:latin typeface="Roboto Light" panose="02000000000000000000" pitchFamily="2" charset="0"/>
                <a:ea typeface="Roboto Light" panose="02000000000000000000" pitchFamily="2" charset="0"/>
                <a:cs typeface="Roboto Light" panose="02000000000000000000" pitchFamily="2" charset="0"/>
              </a:rPr>
              <a:t>E-Mail: n.schuetz@acconsis.de</a:t>
            </a:r>
            <a:br>
              <a:rPr lang="de-DE" sz="1400" dirty="0">
                <a:latin typeface="Roboto Light" panose="02000000000000000000" pitchFamily="2" charset="0"/>
                <a:ea typeface="Roboto Light" panose="02000000000000000000" pitchFamily="2" charset="0"/>
                <a:cs typeface="Roboto Light" panose="02000000000000000000" pitchFamily="2" charset="0"/>
              </a:rPr>
            </a:br>
            <a:endParaRPr lang="de-DE" sz="1400" dirty="0">
              <a:latin typeface="Roboto Light" panose="02000000000000000000" pitchFamily="2" charset="0"/>
              <a:ea typeface="Roboto Light" panose="02000000000000000000" pitchFamily="2" charset="0"/>
              <a:cs typeface="Roboto Light" panose="02000000000000000000" pitchFamily="2" charset="0"/>
            </a:endParaRPr>
          </a:p>
          <a:p>
            <a:pPr marL="0" indent="0">
              <a:spcBef>
                <a:spcPts val="0"/>
              </a:spcBef>
              <a:spcAft>
                <a:spcPts val="300"/>
              </a:spcAft>
              <a:buClr>
                <a:srgbClr val="C82E1E"/>
              </a:buClr>
              <a:buNone/>
            </a:pPr>
            <a:r>
              <a:rPr lang="nb-NO" sz="1400" dirty="0">
                <a:solidFill>
                  <a:srgbClr val="E03C31"/>
                </a:solidFill>
                <a:latin typeface="Roboto Bold" panose="02000000000000000000" pitchFamily="2" charset="0"/>
                <a:ea typeface="Roboto Bold" panose="02000000000000000000" pitchFamily="2" charset="0"/>
                <a:cs typeface="Roboto Bold" panose="02000000000000000000" pitchFamily="2" charset="0"/>
              </a:rPr>
              <a:t>ACCONSIS</a:t>
            </a:r>
            <a:r>
              <a:rPr lang="de-DE" sz="1400" dirty="0">
                <a:latin typeface="Roboto Light" panose="02000000000000000000" pitchFamily="2" charset="0"/>
                <a:ea typeface="Roboto Light" panose="02000000000000000000" pitchFamily="2" charset="0"/>
                <a:cs typeface="Roboto Light" panose="02000000000000000000" pitchFamily="2" charset="0"/>
              </a:rPr>
              <a:t> · Schloßschmidstraße 5  ·  80639 München</a:t>
            </a:r>
          </a:p>
          <a:p>
            <a:pPr marL="0" indent="0">
              <a:spcBef>
                <a:spcPts val="0"/>
              </a:spcBef>
              <a:spcAft>
                <a:spcPts val="300"/>
              </a:spcAft>
              <a:buClr>
                <a:srgbClr val="C82E1E"/>
              </a:buClr>
              <a:buNone/>
            </a:pPr>
            <a:r>
              <a:rPr lang="de-DE" sz="1400" dirty="0">
                <a:latin typeface="Roboto Light" panose="02000000000000000000" pitchFamily="2" charset="0"/>
                <a:ea typeface="Roboto Light" panose="02000000000000000000" pitchFamily="2" charset="0"/>
                <a:cs typeface="Roboto Light" panose="02000000000000000000" pitchFamily="2" charset="0"/>
              </a:rPr>
              <a:t>www.acconsis.de </a:t>
            </a:r>
          </a:p>
        </p:txBody>
      </p:sp>
      <p:pic>
        <p:nvPicPr>
          <p:cNvPr id="11" name="Grafik 10">
            <a:extLst>
              <a:ext uri="{FF2B5EF4-FFF2-40B4-BE49-F238E27FC236}">
                <a16:creationId xmlns:a16="http://schemas.microsoft.com/office/drawing/2014/main" id="{6B95F963-D063-CA4D-E440-CB2131BBD67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60987" y="3687406"/>
            <a:ext cx="2582160" cy="1719718"/>
          </a:xfrm>
          <a:prstGeom prst="rect">
            <a:avLst/>
          </a:prstGeom>
        </p:spPr>
      </p:pic>
    </p:spTree>
    <p:extLst>
      <p:ext uri="{BB962C8B-B14F-4D97-AF65-F5344CB8AC3E}">
        <p14:creationId xmlns:p14="http://schemas.microsoft.com/office/powerpoint/2010/main" val="3215031739"/>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33375" y="2357440"/>
            <a:ext cx="11534775" cy="2862322"/>
          </a:xfrm>
          <a:prstGeom prst="rect">
            <a:avLst/>
          </a:prstGeom>
          <a:noFill/>
        </p:spPr>
        <p:txBody>
          <a:bodyPr wrap="square" rtlCol="0">
            <a:spAutoFit/>
          </a:bodyPr>
          <a:lstStyle/>
          <a:p>
            <a:pPr algn="ctr">
              <a:tabLst>
                <a:tab pos="2686050" algn="l"/>
              </a:tabLst>
            </a:pPr>
            <a:r>
              <a:rPr lang="de-DE" sz="2400" dirty="0">
                <a:solidFill>
                  <a:srgbClr val="E03C31"/>
                </a:solidFill>
                <a:latin typeface="Roboto Bold" panose="02000000000000000000" pitchFamily="2" charset="0"/>
                <a:ea typeface="Roboto Bold" panose="02000000000000000000" pitchFamily="2" charset="0"/>
                <a:cs typeface="Roboto Bold" panose="02000000000000000000" pitchFamily="2" charset="0"/>
              </a:rPr>
              <a:t>Disclaimer | Haftungsausschluss</a:t>
            </a:r>
          </a:p>
          <a:p>
            <a:pPr algn="ctr">
              <a:tabLst>
                <a:tab pos="2686050" algn="l"/>
              </a:tabLst>
            </a:pPr>
            <a:r>
              <a:rPr lang="de-DE" sz="2000" dirty="0">
                <a:solidFill>
                  <a:prstClr val="black"/>
                </a:solidFill>
                <a:latin typeface="Roboto" panose="02000000000000000000" pitchFamily="2" charset="0"/>
                <a:ea typeface="Roboto" panose="02000000000000000000" pitchFamily="2" charset="0"/>
              </a:rPr>
              <a:t>Alle Informationen in diesem Vortrag sind nach bestem Wissen und Gewissen</a:t>
            </a:r>
          </a:p>
          <a:p>
            <a:pPr algn="ctr">
              <a:tabLst>
                <a:tab pos="2686050" algn="l"/>
              </a:tabLst>
            </a:pPr>
            <a:r>
              <a:rPr lang="de-DE" sz="2000" dirty="0">
                <a:solidFill>
                  <a:prstClr val="black"/>
                </a:solidFill>
                <a:latin typeface="Roboto" panose="02000000000000000000" pitchFamily="2" charset="0"/>
                <a:ea typeface="Roboto" panose="02000000000000000000" pitchFamily="2" charset="0"/>
              </a:rPr>
              <a:t>zusammengestellt. Die Autoren weisen jedoch darauf hin, dass sie keine Haftung für die</a:t>
            </a:r>
          </a:p>
          <a:p>
            <a:pPr algn="ctr">
              <a:tabLst>
                <a:tab pos="2686050" algn="l"/>
              </a:tabLst>
            </a:pPr>
            <a:r>
              <a:rPr lang="de-DE" sz="2000" dirty="0">
                <a:solidFill>
                  <a:prstClr val="black"/>
                </a:solidFill>
                <a:latin typeface="Roboto" panose="02000000000000000000" pitchFamily="2" charset="0"/>
                <a:ea typeface="Roboto" panose="02000000000000000000" pitchFamily="2" charset="0"/>
              </a:rPr>
              <a:t>Richtigkeit, Aktualität und Vollständigkeit übernehmen. Insbesondere ersetzt dieser</a:t>
            </a:r>
          </a:p>
          <a:p>
            <a:pPr algn="ctr">
              <a:tabLst>
                <a:tab pos="2686050" algn="l"/>
              </a:tabLst>
            </a:pPr>
            <a:r>
              <a:rPr lang="de-DE" sz="2000" dirty="0">
                <a:solidFill>
                  <a:prstClr val="black"/>
                </a:solidFill>
                <a:latin typeface="Roboto" panose="02000000000000000000" pitchFamily="2" charset="0"/>
                <a:ea typeface="Roboto" panose="02000000000000000000" pitchFamily="2" charset="0"/>
              </a:rPr>
              <a:t>Vortrag keine rechtliche Beratung im Einzelfall</a:t>
            </a:r>
            <a:r>
              <a:rPr lang="de-DE" sz="2400" dirty="0">
                <a:solidFill>
                  <a:prstClr val="black"/>
                </a:solidFill>
                <a:latin typeface="Arial Narrow" panose="020B0606020202030204" pitchFamily="34" charset="0"/>
              </a:rPr>
              <a:t>.</a:t>
            </a:r>
          </a:p>
          <a:p>
            <a:pPr algn="ctr">
              <a:tabLst>
                <a:tab pos="2686050" algn="l"/>
              </a:tabLst>
            </a:pPr>
            <a:endParaRPr lang="de-DE" sz="2400" dirty="0">
              <a:solidFill>
                <a:prstClr val="black"/>
              </a:solidFill>
              <a:latin typeface="Arial Narrow" panose="020B0606020202030204" pitchFamily="34" charset="0"/>
            </a:endParaRPr>
          </a:p>
          <a:p>
            <a:pPr algn="ctr">
              <a:tabLst>
                <a:tab pos="2686050" algn="l"/>
              </a:tabLst>
            </a:pPr>
            <a:endParaRPr lang="de-DE" sz="2400" dirty="0">
              <a:solidFill>
                <a:prstClr val="black"/>
              </a:solidFill>
              <a:latin typeface="Arial Narrow" panose="020B0606020202030204" pitchFamily="34" charset="0"/>
            </a:endParaRPr>
          </a:p>
          <a:p>
            <a:pPr algn="ctr">
              <a:tabLst>
                <a:tab pos="2686050" algn="l"/>
              </a:tabLst>
            </a:pPr>
            <a:r>
              <a:rPr lang="de-DE" sz="2000" dirty="0">
                <a:solidFill>
                  <a:prstClr val="black"/>
                </a:solidFill>
                <a:latin typeface="Roboto" panose="02000000000000000000" pitchFamily="2" charset="0"/>
                <a:ea typeface="Roboto" panose="02000000000000000000" pitchFamily="2" charset="0"/>
              </a:rPr>
              <a:t>www.acconsis.de</a:t>
            </a:r>
          </a:p>
        </p:txBody>
      </p:sp>
    </p:spTree>
    <p:extLst>
      <p:ext uri="{BB962C8B-B14F-4D97-AF65-F5344CB8AC3E}">
        <p14:creationId xmlns:p14="http://schemas.microsoft.com/office/powerpoint/2010/main" val="61275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a:xfrm>
            <a:off x="1196297" y="1756028"/>
            <a:ext cx="9749921" cy="116151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C82E1E"/>
              </a:buClr>
              <a:buNone/>
            </a:pPr>
            <a:endParaRPr lang="de-DE" sz="2200" dirty="0"/>
          </a:p>
          <a:p>
            <a:pPr marL="0" indent="0">
              <a:buNone/>
            </a:pPr>
            <a:br>
              <a:rPr lang="de-DE" sz="2200" i="1" dirty="0"/>
            </a:br>
            <a:endParaRPr lang="de-DE" sz="2200" i="1" dirty="0"/>
          </a:p>
          <a:p>
            <a:pPr marL="0" indent="0">
              <a:buNone/>
            </a:pPr>
            <a:endParaRPr lang="de-DE" sz="1400" dirty="0"/>
          </a:p>
          <a:p>
            <a:pPr indent="64294">
              <a:spcBef>
                <a:spcPts val="300"/>
              </a:spcBef>
              <a:buClr>
                <a:srgbClr val="C82E1E"/>
              </a:buClr>
              <a:buFont typeface="Wingdings" panose="05000000000000000000" pitchFamily="2" charset="2"/>
              <a:buChar char="Ü"/>
            </a:pPr>
            <a:endParaRPr lang="de-DE" sz="1400" dirty="0"/>
          </a:p>
        </p:txBody>
      </p:sp>
      <p:sp>
        <p:nvSpPr>
          <p:cNvPr id="7" name="Title 1"/>
          <p:cNvSpPr txBox="1">
            <a:spLocks/>
          </p:cNvSpPr>
          <p:nvPr/>
        </p:nvSpPr>
        <p:spPr>
          <a:xfrm>
            <a:off x="677451" y="814575"/>
            <a:ext cx="8722582" cy="1143648"/>
          </a:xfrm>
          <a:prstGeom prst="rect">
            <a:avLst/>
          </a:prstGeom>
        </p:spPr>
        <p:txBody>
          <a:bodyPr vert="horz" lIns="0" tIns="0" rIns="0" bIns="0" anchor="t" anchorCtr="0"/>
          <a:lstStyle>
            <a:lvl1pPr algn="l" defTabSz="914400" rtl="0" eaLnBrk="1" latinLnBrk="0" hangingPunct="1">
              <a:lnSpc>
                <a:spcPts val="6900"/>
              </a:lnSpc>
              <a:spcBef>
                <a:spcPct val="0"/>
              </a:spcBef>
              <a:buNone/>
              <a:defRPr sz="6600" b="1" kern="1200" baseline="0">
                <a:solidFill>
                  <a:schemeClr val="bg1"/>
                </a:solidFill>
                <a:latin typeface="+mn-lt"/>
                <a:ea typeface="+mj-ea"/>
                <a:cs typeface="+mj-cs"/>
              </a:defRPr>
            </a:lvl1pPr>
          </a:lstStyle>
          <a:p>
            <a:r>
              <a:rPr lang="de-DE" sz="4000" dirty="0"/>
              <a:t>Notwendigkeit der Nachbereitung (1/3)</a:t>
            </a:r>
            <a:endParaRPr lang="en-US" sz="4000" dirty="0"/>
          </a:p>
        </p:txBody>
      </p:sp>
      <p:sp>
        <p:nvSpPr>
          <p:cNvPr id="8"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 Vermögensstruktur</a:t>
            </a:r>
          </a:p>
        </p:txBody>
      </p:sp>
      <p:grpSp>
        <p:nvGrpSpPr>
          <p:cNvPr id="4" name="Gruppieren 3">
            <a:extLst>
              <a:ext uri="{FF2B5EF4-FFF2-40B4-BE49-F238E27FC236}">
                <a16:creationId xmlns:a16="http://schemas.microsoft.com/office/drawing/2014/main" id="{1DD1F53B-16DC-4233-BB71-B5BFA411F21F}"/>
              </a:ext>
            </a:extLst>
          </p:cNvPr>
          <p:cNvGrpSpPr/>
          <p:nvPr/>
        </p:nvGrpSpPr>
        <p:grpSpPr>
          <a:xfrm>
            <a:off x="3974846" y="1474088"/>
            <a:ext cx="2660650" cy="1095435"/>
            <a:chOff x="3487166" y="1756028"/>
            <a:chExt cx="2660650" cy="1095435"/>
          </a:xfrm>
        </p:grpSpPr>
        <p:pic>
          <p:nvPicPr>
            <p:cNvPr id="14" name="Grafik 13" descr="Vermögen top.png"/>
            <p:cNvPicPr>
              <a:picLocks noChangeAspect="1"/>
            </p:cNvPicPr>
            <p:nvPr/>
          </p:nvPicPr>
          <p:blipFill>
            <a:blip r:embed="rId3" cstate="print"/>
            <a:srcRect/>
            <a:stretch>
              <a:fillRect/>
            </a:stretch>
          </p:blipFill>
          <p:spPr bwMode="auto">
            <a:xfrm>
              <a:off x="3487166" y="1756028"/>
              <a:ext cx="2476500" cy="783431"/>
            </a:xfrm>
            <a:prstGeom prst="rect">
              <a:avLst/>
            </a:prstGeom>
            <a:noFill/>
            <a:ln w="9525">
              <a:noFill/>
              <a:miter lim="800000"/>
              <a:headEnd/>
              <a:tailEnd/>
            </a:ln>
          </p:spPr>
        </p:pic>
        <p:sp>
          <p:nvSpPr>
            <p:cNvPr id="15" name="Textfeld 14"/>
            <p:cNvSpPr txBox="1">
              <a:spLocks noChangeArrowheads="1"/>
            </p:cNvSpPr>
            <p:nvPr/>
          </p:nvSpPr>
          <p:spPr bwMode="auto">
            <a:xfrm>
              <a:off x="4001516" y="2451353"/>
              <a:ext cx="2146300" cy="400110"/>
            </a:xfrm>
            <a:prstGeom prst="rect">
              <a:avLst/>
            </a:prstGeom>
            <a:noFill/>
            <a:ln w="9525">
              <a:noFill/>
              <a:miter lim="800000"/>
              <a:headEnd/>
              <a:tailEnd/>
            </a:ln>
          </p:spPr>
          <p:txBody>
            <a:bodyPr wrap="square">
              <a:spAutoFit/>
            </a:bodyPr>
            <a:lstStyle/>
            <a:p>
              <a:r>
                <a:rPr lang="de-DE" sz="2000" dirty="0">
                  <a:latin typeface="Roboto Light" panose="02000000000000000000" pitchFamily="2" charset="0"/>
                  <a:ea typeface="Roboto Light" panose="02000000000000000000" pitchFamily="2" charset="0"/>
                  <a:cs typeface="Roboto Light" panose="02000000000000000000" pitchFamily="2" charset="0"/>
                </a:rPr>
                <a:t>€ 1.100.000</a:t>
              </a:r>
            </a:p>
          </p:txBody>
        </p:sp>
      </p:grpSp>
      <p:sp>
        <p:nvSpPr>
          <p:cNvPr id="16" name="Textfeld 15"/>
          <p:cNvSpPr txBox="1">
            <a:spLocks noChangeArrowheads="1"/>
          </p:cNvSpPr>
          <p:nvPr/>
        </p:nvSpPr>
        <p:spPr bwMode="auto">
          <a:xfrm>
            <a:off x="7124617" y="2309909"/>
            <a:ext cx="1511300" cy="461665"/>
          </a:xfrm>
          <a:prstGeom prst="rect">
            <a:avLst/>
          </a:prstGeom>
          <a:noFill/>
          <a:ln w="9525">
            <a:noFill/>
            <a:miter lim="800000"/>
            <a:headEnd/>
            <a:tailEnd/>
          </a:ln>
        </p:spPr>
        <p:txBody>
          <a:bodyPr>
            <a:spAutoFit/>
          </a:bodyPr>
          <a:lstStyle/>
          <a:p>
            <a:r>
              <a:rPr lang="de-DE" sz="2400" dirty="0">
                <a:latin typeface="Roboto Light" panose="02000000000000000000"/>
                <a:ea typeface="Roboto Bold" panose="02000000000000000000" pitchFamily="2" charset="0"/>
                <a:cs typeface="Roboto Bold" panose="02000000000000000000" pitchFamily="2" charset="0"/>
              </a:rPr>
              <a:t>Kind 1</a:t>
            </a:r>
          </a:p>
        </p:txBody>
      </p:sp>
      <p:sp>
        <p:nvSpPr>
          <p:cNvPr id="17" name="Textfeld 16"/>
          <p:cNvSpPr txBox="1">
            <a:spLocks noChangeArrowheads="1"/>
          </p:cNvSpPr>
          <p:nvPr/>
        </p:nvSpPr>
        <p:spPr bwMode="auto">
          <a:xfrm>
            <a:off x="8000917" y="2805209"/>
            <a:ext cx="1511300" cy="461665"/>
          </a:xfrm>
          <a:prstGeom prst="rect">
            <a:avLst/>
          </a:prstGeom>
          <a:noFill/>
          <a:ln w="9525">
            <a:noFill/>
            <a:miter lim="800000"/>
            <a:headEnd/>
            <a:tailEnd/>
          </a:ln>
        </p:spPr>
        <p:txBody>
          <a:bodyPr>
            <a:spAutoFit/>
          </a:bodyPr>
          <a:lstStyle/>
          <a:p>
            <a:r>
              <a:rPr lang="de-DE" sz="2400" dirty="0">
                <a:latin typeface="Roboto Light" panose="02000000000000000000"/>
                <a:ea typeface="Roboto Bold" panose="02000000000000000000" pitchFamily="2" charset="0"/>
                <a:cs typeface="Roboto Bold" panose="02000000000000000000" pitchFamily="2" charset="0"/>
              </a:rPr>
              <a:t>Kind</a:t>
            </a:r>
            <a:r>
              <a:rPr lang="de-DE" sz="2400" dirty="0">
                <a:latin typeface="Roboto Bold" panose="02000000000000000000" pitchFamily="2" charset="0"/>
                <a:ea typeface="Roboto Bold" panose="02000000000000000000" pitchFamily="2" charset="0"/>
                <a:cs typeface="Roboto Bold" panose="02000000000000000000" pitchFamily="2" charset="0"/>
              </a:rPr>
              <a:t> </a:t>
            </a:r>
            <a:r>
              <a:rPr lang="de-DE" sz="2400" dirty="0">
                <a:latin typeface="Roboto Light" panose="02000000000000000000"/>
                <a:ea typeface="Roboto Bold" panose="02000000000000000000" pitchFamily="2" charset="0"/>
                <a:cs typeface="Roboto Bold" panose="02000000000000000000" pitchFamily="2" charset="0"/>
              </a:rPr>
              <a:t>2</a:t>
            </a:r>
          </a:p>
        </p:txBody>
      </p:sp>
      <p:sp>
        <p:nvSpPr>
          <p:cNvPr id="18" name="Textfeld 17"/>
          <p:cNvSpPr txBox="1">
            <a:spLocks noChangeArrowheads="1"/>
          </p:cNvSpPr>
          <p:nvPr/>
        </p:nvSpPr>
        <p:spPr bwMode="auto">
          <a:xfrm>
            <a:off x="7353217" y="3481484"/>
            <a:ext cx="1511300" cy="461665"/>
          </a:xfrm>
          <a:prstGeom prst="rect">
            <a:avLst/>
          </a:prstGeom>
          <a:noFill/>
          <a:ln w="9525">
            <a:noFill/>
            <a:miter lim="800000"/>
            <a:headEnd/>
            <a:tailEnd/>
          </a:ln>
        </p:spPr>
        <p:txBody>
          <a:bodyPr>
            <a:spAutoFit/>
          </a:bodyPr>
          <a:lstStyle/>
          <a:p>
            <a:r>
              <a:rPr lang="de-DE" sz="2400" dirty="0">
                <a:latin typeface="Roboto Light" panose="02000000000000000000"/>
                <a:ea typeface="Roboto Bold" panose="02000000000000000000" pitchFamily="2" charset="0"/>
                <a:cs typeface="Roboto Bold" panose="02000000000000000000" pitchFamily="2" charset="0"/>
              </a:rPr>
              <a:t>Kind 3</a:t>
            </a:r>
          </a:p>
        </p:txBody>
      </p:sp>
      <p:grpSp>
        <p:nvGrpSpPr>
          <p:cNvPr id="2" name="Gruppieren 1">
            <a:extLst>
              <a:ext uri="{FF2B5EF4-FFF2-40B4-BE49-F238E27FC236}">
                <a16:creationId xmlns:a16="http://schemas.microsoft.com/office/drawing/2014/main" id="{BB8CCA40-269D-4C13-9E74-24F5F1B36584}"/>
              </a:ext>
            </a:extLst>
          </p:cNvPr>
          <p:cNvGrpSpPr/>
          <p:nvPr/>
        </p:nvGrpSpPr>
        <p:grpSpPr>
          <a:xfrm>
            <a:off x="774367" y="1553036"/>
            <a:ext cx="1937083" cy="1988743"/>
            <a:chOff x="774367" y="1903556"/>
            <a:chExt cx="1937083" cy="1988743"/>
          </a:xfrm>
        </p:grpSpPr>
        <p:sp>
          <p:nvSpPr>
            <p:cNvPr id="19" name="Rechteck 18"/>
            <p:cNvSpPr/>
            <p:nvPr/>
          </p:nvSpPr>
          <p:spPr>
            <a:xfrm>
              <a:off x="958809" y="2772155"/>
              <a:ext cx="1568198" cy="1120144"/>
            </a:xfrm>
            <a:prstGeom prst="rect">
              <a:avLst/>
            </a:prstGeom>
            <a:noFill/>
            <a:ln>
              <a:solidFill>
                <a:srgbClr val="53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Roboto Bold" panose="02000000000000000000" pitchFamily="2" charset="0"/>
                  <a:ea typeface="Roboto Bold" panose="02000000000000000000" pitchFamily="2" charset="0"/>
                  <a:cs typeface="Roboto Bold" panose="02000000000000000000" pitchFamily="2" charset="0"/>
                </a:rPr>
                <a:t>€ 1.000.000</a:t>
              </a:r>
            </a:p>
          </p:txBody>
        </p:sp>
        <p:sp>
          <p:nvSpPr>
            <p:cNvPr id="20" name="Gleichschenkliges Dreieck 19"/>
            <p:cNvSpPr/>
            <p:nvPr/>
          </p:nvSpPr>
          <p:spPr>
            <a:xfrm>
              <a:off x="774367" y="1903556"/>
              <a:ext cx="1937083" cy="1027245"/>
            </a:xfrm>
            <a:prstGeom prst="triangle">
              <a:avLst>
                <a:gd name="adj" fmla="val 48751"/>
              </a:avLst>
            </a:prstGeom>
            <a:solidFill>
              <a:srgbClr val="E03C31"/>
            </a:solidFill>
            <a:ln>
              <a:solidFill>
                <a:srgbClr val="53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 name="Gruppieren 2">
            <a:extLst>
              <a:ext uri="{FF2B5EF4-FFF2-40B4-BE49-F238E27FC236}">
                <a16:creationId xmlns:a16="http://schemas.microsoft.com/office/drawing/2014/main" id="{F40D5D82-E1B2-43E5-A932-124F05CB4D9F}"/>
              </a:ext>
            </a:extLst>
          </p:cNvPr>
          <p:cNvGrpSpPr/>
          <p:nvPr/>
        </p:nvGrpSpPr>
        <p:grpSpPr>
          <a:xfrm>
            <a:off x="2573103" y="2867407"/>
            <a:ext cx="1937083" cy="1988743"/>
            <a:chOff x="3121367" y="3271414"/>
            <a:chExt cx="1937083" cy="1988743"/>
          </a:xfrm>
        </p:grpSpPr>
        <p:sp>
          <p:nvSpPr>
            <p:cNvPr id="21" name="Rechteck 20"/>
            <p:cNvSpPr/>
            <p:nvPr/>
          </p:nvSpPr>
          <p:spPr>
            <a:xfrm>
              <a:off x="3305809" y="4140013"/>
              <a:ext cx="1568198" cy="1120144"/>
            </a:xfrm>
            <a:prstGeom prst="rect">
              <a:avLst/>
            </a:prstGeom>
            <a:noFill/>
            <a:ln>
              <a:solidFill>
                <a:srgbClr val="53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Roboto Bold" panose="02000000000000000000" pitchFamily="2" charset="0"/>
                  <a:ea typeface="Roboto Bold" panose="02000000000000000000" pitchFamily="2" charset="0"/>
                  <a:cs typeface="Roboto Bold" panose="02000000000000000000" pitchFamily="2" charset="0"/>
                </a:rPr>
                <a:t>€ 900.000</a:t>
              </a:r>
            </a:p>
          </p:txBody>
        </p:sp>
        <p:sp>
          <p:nvSpPr>
            <p:cNvPr id="22" name="Gleichschenkliges Dreieck 21"/>
            <p:cNvSpPr/>
            <p:nvPr/>
          </p:nvSpPr>
          <p:spPr>
            <a:xfrm>
              <a:off x="3121367" y="3271414"/>
              <a:ext cx="1937083" cy="1027245"/>
            </a:xfrm>
            <a:prstGeom prst="triangle">
              <a:avLst>
                <a:gd name="adj" fmla="val 48751"/>
              </a:avLst>
            </a:prstGeom>
            <a:solidFill>
              <a:srgbClr val="E03C31"/>
            </a:solidFill>
            <a:ln>
              <a:solidFill>
                <a:srgbClr val="53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2380012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a:xfrm>
            <a:off x="1196297" y="1756028"/>
            <a:ext cx="9749921" cy="116151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C82E1E"/>
              </a:buClr>
              <a:buNone/>
            </a:pPr>
            <a:endParaRPr lang="de-DE" sz="2200" dirty="0"/>
          </a:p>
          <a:p>
            <a:pPr marL="0" indent="0">
              <a:buNone/>
            </a:pPr>
            <a:br>
              <a:rPr lang="de-DE" sz="2200" i="1" dirty="0"/>
            </a:br>
            <a:endParaRPr lang="de-DE" sz="2200" i="1" dirty="0"/>
          </a:p>
          <a:p>
            <a:pPr marL="0" indent="0">
              <a:buNone/>
            </a:pPr>
            <a:endParaRPr lang="de-DE" sz="1400" dirty="0"/>
          </a:p>
          <a:p>
            <a:pPr indent="64294">
              <a:spcBef>
                <a:spcPts val="300"/>
              </a:spcBef>
              <a:buClr>
                <a:srgbClr val="C82E1E"/>
              </a:buClr>
              <a:buFont typeface="Wingdings" panose="05000000000000000000" pitchFamily="2" charset="2"/>
              <a:buChar char="Ü"/>
            </a:pPr>
            <a:endParaRPr lang="de-DE" sz="1400" dirty="0"/>
          </a:p>
        </p:txBody>
      </p:sp>
      <p:sp>
        <p:nvSpPr>
          <p:cNvPr id="7" name="Title 1"/>
          <p:cNvSpPr txBox="1">
            <a:spLocks/>
          </p:cNvSpPr>
          <p:nvPr/>
        </p:nvSpPr>
        <p:spPr>
          <a:xfrm>
            <a:off x="677451" y="814575"/>
            <a:ext cx="8722582" cy="1143648"/>
          </a:xfrm>
          <a:prstGeom prst="rect">
            <a:avLst/>
          </a:prstGeom>
        </p:spPr>
        <p:txBody>
          <a:bodyPr vert="horz" lIns="0" tIns="0" rIns="0" bIns="0" anchor="t" anchorCtr="0"/>
          <a:lstStyle>
            <a:lvl1pPr algn="l" defTabSz="914400" rtl="0" eaLnBrk="1" latinLnBrk="0" hangingPunct="1">
              <a:lnSpc>
                <a:spcPts val="6900"/>
              </a:lnSpc>
              <a:spcBef>
                <a:spcPct val="0"/>
              </a:spcBef>
              <a:buNone/>
              <a:defRPr sz="6600" b="1" kern="1200" baseline="0">
                <a:solidFill>
                  <a:schemeClr val="bg1"/>
                </a:solidFill>
                <a:latin typeface="+mn-lt"/>
                <a:ea typeface="+mj-ea"/>
                <a:cs typeface="+mj-cs"/>
              </a:defRPr>
            </a:lvl1pPr>
          </a:lstStyle>
          <a:p>
            <a:r>
              <a:rPr lang="de-DE" sz="4000" dirty="0"/>
              <a:t>Notwendigkeit der Nachbereitung (1/3)</a:t>
            </a:r>
            <a:endParaRPr lang="en-US" sz="4000" dirty="0"/>
          </a:p>
        </p:txBody>
      </p:sp>
      <p:sp>
        <p:nvSpPr>
          <p:cNvPr id="8"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 Vermögensstruktur</a:t>
            </a:r>
          </a:p>
        </p:txBody>
      </p:sp>
      <p:sp>
        <p:nvSpPr>
          <p:cNvPr id="9" name="Textfeld 8"/>
          <p:cNvSpPr txBox="1"/>
          <p:nvPr/>
        </p:nvSpPr>
        <p:spPr>
          <a:xfrm>
            <a:off x="748521" y="1094253"/>
            <a:ext cx="9859618" cy="461665"/>
          </a:xfrm>
          <a:prstGeom prst="rect">
            <a:avLst/>
          </a:prstGeom>
          <a:noFill/>
        </p:spPr>
        <p:txBody>
          <a:bodyPr wrap="square" rtlCol="0">
            <a:spAutoFit/>
          </a:bodyPr>
          <a:lstStyle/>
          <a:p>
            <a:r>
              <a:rPr lang="de-DE" sz="2000" dirty="0">
                <a:latin typeface="Roboto Bold" panose="02000000000000000000" pitchFamily="2" charset="0"/>
                <a:ea typeface="Roboto Bold" panose="02000000000000000000" pitchFamily="2" charset="0"/>
                <a:cs typeface="Roboto Bold" panose="02000000000000000000" pitchFamily="2" charset="0"/>
              </a:rPr>
              <a:t> </a:t>
            </a:r>
            <a:r>
              <a:rPr lang="de-DE" sz="2400" dirty="0">
                <a:latin typeface="Roboto Light" panose="02000000000000000000"/>
                <a:ea typeface="Roboto Bold" panose="02000000000000000000" pitchFamily="2" charset="0"/>
                <a:cs typeface="Roboto Bold" panose="02000000000000000000" pitchFamily="2" charset="0"/>
              </a:rPr>
              <a:t>Nicht immer ist eine Verteilung zu gleichen Teilen sinnvoll. </a:t>
            </a:r>
          </a:p>
        </p:txBody>
      </p:sp>
      <p:grpSp>
        <p:nvGrpSpPr>
          <p:cNvPr id="4" name="Gruppieren 3">
            <a:extLst>
              <a:ext uri="{FF2B5EF4-FFF2-40B4-BE49-F238E27FC236}">
                <a16:creationId xmlns:a16="http://schemas.microsoft.com/office/drawing/2014/main" id="{1DD1F53B-16DC-4233-BB71-B5BFA411F21F}"/>
              </a:ext>
            </a:extLst>
          </p:cNvPr>
          <p:cNvGrpSpPr/>
          <p:nvPr/>
        </p:nvGrpSpPr>
        <p:grpSpPr>
          <a:xfrm>
            <a:off x="7056037" y="2453852"/>
            <a:ext cx="2660650" cy="1095435"/>
            <a:chOff x="3487166" y="1756028"/>
            <a:chExt cx="2660650" cy="1095435"/>
          </a:xfrm>
        </p:grpSpPr>
        <p:pic>
          <p:nvPicPr>
            <p:cNvPr id="14" name="Grafik 13" descr="Vermögen top.png"/>
            <p:cNvPicPr>
              <a:picLocks noChangeAspect="1"/>
            </p:cNvPicPr>
            <p:nvPr/>
          </p:nvPicPr>
          <p:blipFill>
            <a:blip r:embed="rId3" cstate="print"/>
            <a:srcRect/>
            <a:stretch>
              <a:fillRect/>
            </a:stretch>
          </p:blipFill>
          <p:spPr bwMode="auto">
            <a:xfrm>
              <a:off x="3487166" y="1756028"/>
              <a:ext cx="2476500" cy="783431"/>
            </a:xfrm>
            <a:prstGeom prst="rect">
              <a:avLst/>
            </a:prstGeom>
            <a:noFill/>
            <a:ln w="9525">
              <a:noFill/>
              <a:miter lim="800000"/>
              <a:headEnd/>
              <a:tailEnd/>
            </a:ln>
          </p:spPr>
        </p:pic>
        <p:sp>
          <p:nvSpPr>
            <p:cNvPr id="15" name="Textfeld 14"/>
            <p:cNvSpPr txBox="1">
              <a:spLocks noChangeArrowheads="1"/>
            </p:cNvSpPr>
            <p:nvPr/>
          </p:nvSpPr>
          <p:spPr bwMode="auto">
            <a:xfrm>
              <a:off x="4001516" y="2451353"/>
              <a:ext cx="2146300" cy="400110"/>
            </a:xfrm>
            <a:prstGeom prst="rect">
              <a:avLst/>
            </a:prstGeom>
            <a:noFill/>
            <a:ln w="9525">
              <a:noFill/>
              <a:miter lim="800000"/>
              <a:headEnd/>
              <a:tailEnd/>
            </a:ln>
          </p:spPr>
          <p:txBody>
            <a:bodyPr wrap="square">
              <a:spAutoFit/>
            </a:bodyPr>
            <a:lstStyle/>
            <a:p>
              <a:r>
                <a:rPr lang="de-DE" sz="2000" dirty="0">
                  <a:latin typeface="Roboto Light" panose="02000000000000000000" pitchFamily="2" charset="0"/>
                  <a:ea typeface="Roboto Light" panose="02000000000000000000" pitchFamily="2" charset="0"/>
                  <a:cs typeface="Roboto Light" panose="02000000000000000000" pitchFamily="2" charset="0"/>
                </a:rPr>
                <a:t>€ 1.000.000</a:t>
              </a:r>
            </a:p>
          </p:txBody>
        </p:sp>
      </p:grpSp>
      <p:sp>
        <p:nvSpPr>
          <p:cNvPr id="16" name="Textfeld 15"/>
          <p:cNvSpPr txBox="1">
            <a:spLocks noChangeArrowheads="1"/>
          </p:cNvSpPr>
          <p:nvPr/>
        </p:nvSpPr>
        <p:spPr bwMode="auto">
          <a:xfrm>
            <a:off x="1092489" y="1679686"/>
            <a:ext cx="1511300" cy="461665"/>
          </a:xfrm>
          <a:prstGeom prst="rect">
            <a:avLst/>
          </a:prstGeom>
          <a:noFill/>
          <a:ln w="9525">
            <a:noFill/>
            <a:miter lim="800000"/>
            <a:headEnd/>
            <a:tailEnd/>
          </a:ln>
        </p:spPr>
        <p:txBody>
          <a:bodyPr>
            <a:spAutoFit/>
          </a:bodyPr>
          <a:lstStyle/>
          <a:p>
            <a:r>
              <a:rPr lang="de-DE" sz="2400" dirty="0">
                <a:latin typeface="Roboto Light" panose="02000000000000000000"/>
                <a:ea typeface="Roboto Bold" panose="02000000000000000000" pitchFamily="2" charset="0"/>
                <a:cs typeface="Roboto Bold" panose="02000000000000000000" pitchFamily="2" charset="0"/>
              </a:rPr>
              <a:t>Kind 1</a:t>
            </a:r>
          </a:p>
        </p:txBody>
      </p:sp>
      <p:sp>
        <p:nvSpPr>
          <p:cNvPr id="17" name="Textfeld 16"/>
          <p:cNvSpPr txBox="1">
            <a:spLocks noChangeArrowheads="1"/>
          </p:cNvSpPr>
          <p:nvPr/>
        </p:nvSpPr>
        <p:spPr bwMode="auto">
          <a:xfrm>
            <a:off x="4302374" y="1697748"/>
            <a:ext cx="1511300" cy="461665"/>
          </a:xfrm>
          <a:prstGeom prst="rect">
            <a:avLst/>
          </a:prstGeom>
          <a:noFill/>
          <a:ln w="9525">
            <a:noFill/>
            <a:miter lim="800000"/>
            <a:headEnd/>
            <a:tailEnd/>
          </a:ln>
        </p:spPr>
        <p:txBody>
          <a:bodyPr>
            <a:spAutoFit/>
          </a:bodyPr>
          <a:lstStyle/>
          <a:p>
            <a:r>
              <a:rPr lang="de-DE" sz="2400" dirty="0">
                <a:latin typeface="Roboto Light" panose="02000000000000000000"/>
                <a:ea typeface="Roboto Bold" panose="02000000000000000000" pitchFamily="2" charset="0"/>
                <a:cs typeface="Roboto Bold" panose="02000000000000000000" pitchFamily="2" charset="0"/>
              </a:rPr>
              <a:t>Kind</a:t>
            </a:r>
            <a:r>
              <a:rPr lang="de-DE" sz="2400" dirty="0">
                <a:latin typeface="Roboto Bold" panose="02000000000000000000" pitchFamily="2" charset="0"/>
                <a:ea typeface="Roboto Bold" panose="02000000000000000000" pitchFamily="2" charset="0"/>
                <a:cs typeface="Roboto Bold" panose="02000000000000000000" pitchFamily="2" charset="0"/>
              </a:rPr>
              <a:t> </a:t>
            </a:r>
            <a:r>
              <a:rPr lang="de-DE" sz="2400" dirty="0">
                <a:latin typeface="Roboto Light" panose="02000000000000000000"/>
                <a:ea typeface="Roboto Bold" panose="02000000000000000000" pitchFamily="2" charset="0"/>
                <a:cs typeface="Roboto Bold" panose="02000000000000000000" pitchFamily="2" charset="0"/>
              </a:rPr>
              <a:t>2</a:t>
            </a:r>
          </a:p>
        </p:txBody>
      </p:sp>
      <p:sp>
        <p:nvSpPr>
          <p:cNvPr id="18" name="Textfeld 17"/>
          <p:cNvSpPr txBox="1">
            <a:spLocks noChangeArrowheads="1"/>
          </p:cNvSpPr>
          <p:nvPr/>
        </p:nvSpPr>
        <p:spPr bwMode="auto">
          <a:xfrm>
            <a:off x="7375560" y="1699350"/>
            <a:ext cx="1511300" cy="461665"/>
          </a:xfrm>
          <a:prstGeom prst="rect">
            <a:avLst/>
          </a:prstGeom>
          <a:noFill/>
          <a:ln w="9525">
            <a:noFill/>
            <a:miter lim="800000"/>
            <a:headEnd/>
            <a:tailEnd/>
          </a:ln>
        </p:spPr>
        <p:txBody>
          <a:bodyPr>
            <a:spAutoFit/>
          </a:bodyPr>
          <a:lstStyle/>
          <a:p>
            <a:r>
              <a:rPr lang="de-DE" sz="2400" dirty="0">
                <a:latin typeface="Roboto Light" panose="02000000000000000000"/>
                <a:ea typeface="Roboto Bold" panose="02000000000000000000" pitchFamily="2" charset="0"/>
                <a:cs typeface="Roboto Bold" panose="02000000000000000000" pitchFamily="2" charset="0"/>
              </a:rPr>
              <a:t>Kind</a:t>
            </a:r>
            <a:r>
              <a:rPr lang="de-DE" sz="2400" dirty="0">
                <a:latin typeface="Roboto Bold" panose="02000000000000000000" pitchFamily="2" charset="0"/>
                <a:ea typeface="Roboto Bold" panose="02000000000000000000" pitchFamily="2" charset="0"/>
                <a:cs typeface="Roboto Bold" panose="02000000000000000000" pitchFamily="2" charset="0"/>
              </a:rPr>
              <a:t> </a:t>
            </a:r>
            <a:r>
              <a:rPr lang="de-DE" sz="2400" dirty="0">
                <a:latin typeface="Roboto Light" panose="02000000000000000000"/>
                <a:ea typeface="Roboto Bold" panose="02000000000000000000" pitchFamily="2" charset="0"/>
                <a:cs typeface="Roboto Bold" panose="02000000000000000000" pitchFamily="2" charset="0"/>
              </a:rPr>
              <a:t>3</a:t>
            </a:r>
          </a:p>
        </p:txBody>
      </p:sp>
      <p:grpSp>
        <p:nvGrpSpPr>
          <p:cNvPr id="2" name="Gruppieren 1">
            <a:extLst>
              <a:ext uri="{FF2B5EF4-FFF2-40B4-BE49-F238E27FC236}">
                <a16:creationId xmlns:a16="http://schemas.microsoft.com/office/drawing/2014/main" id="{BB8CCA40-269D-4C13-9E74-24F5F1B36584}"/>
              </a:ext>
            </a:extLst>
          </p:cNvPr>
          <p:cNvGrpSpPr/>
          <p:nvPr/>
        </p:nvGrpSpPr>
        <p:grpSpPr>
          <a:xfrm>
            <a:off x="748520" y="2246212"/>
            <a:ext cx="1937083" cy="1988743"/>
            <a:chOff x="774367" y="1903556"/>
            <a:chExt cx="1937083" cy="1988743"/>
          </a:xfrm>
        </p:grpSpPr>
        <p:sp>
          <p:nvSpPr>
            <p:cNvPr id="19" name="Rechteck 18"/>
            <p:cNvSpPr/>
            <p:nvPr/>
          </p:nvSpPr>
          <p:spPr>
            <a:xfrm>
              <a:off x="958809" y="2772155"/>
              <a:ext cx="1568198" cy="1120144"/>
            </a:xfrm>
            <a:prstGeom prst="rect">
              <a:avLst/>
            </a:prstGeom>
            <a:noFill/>
            <a:ln>
              <a:solidFill>
                <a:srgbClr val="53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Roboto Bold" panose="02000000000000000000" pitchFamily="2" charset="0"/>
                  <a:ea typeface="Roboto Bold" panose="02000000000000000000" pitchFamily="2" charset="0"/>
                  <a:cs typeface="Roboto Bold" panose="02000000000000000000" pitchFamily="2" charset="0"/>
                </a:rPr>
                <a:t>€ 1.000.000</a:t>
              </a:r>
            </a:p>
          </p:txBody>
        </p:sp>
        <p:sp>
          <p:nvSpPr>
            <p:cNvPr id="20" name="Gleichschenkliges Dreieck 19"/>
            <p:cNvSpPr/>
            <p:nvPr/>
          </p:nvSpPr>
          <p:spPr>
            <a:xfrm>
              <a:off x="774367" y="1903556"/>
              <a:ext cx="1937083" cy="1027245"/>
            </a:xfrm>
            <a:prstGeom prst="triangle">
              <a:avLst>
                <a:gd name="adj" fmla="val 48751"/>
              </a:avLst>
            </a:prstGeom>
            <a:solidFill>
              <a:srgbClr val="E03C31"/>
            </a:solidFill>
            <a:ln>
              <a:solidFill>
                <a:srgbClr val="53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 name="Gruppieren 2">
            <a:extLst>
              <a:ext uri="{FF2B5EF4-FFF2-40B4-BE49-F238E27FC236}">
                <a16:creationId xmlns:a16="http://schemas.microsoft.com/office/drawing/2014/main" id="{F40D5D82-E1B2-43E5-A932-124F05CB4D9F}"/>
              </a:ext>
            </a:extLst>
          </p:cNvPr>
          <p:cNvGrpSpPr/>
          <p:nvPr/>
        </p:nvGrpSpPr>
        <p:grpSpPr>
          <a:xfrm>
            <a:off x="3893233" y="2278217"/>
            <a:ext cx="1937083" cy="1988743"/>
            <a:chOff x="3121367" y="3271414"/>
            <a:chExt cx="1937083" cy="1988743"/>
          </a:xfrm>
        </p:grpSpPr>
        <p:sp>
          <p:nvSpPr>
            <p:cNvPr id="21" name="Rechteck 20"/>
            <p:cNvSpPr/>
            <p:nvPr/>
          </p:nvSpPr>
          <p:spPr>
            <a:xfrm>
              <a:off x="3305809" y="4140013"/>
              <a:ext cx="1568198" cy="1120144"/>
            </a:xfrm>
            <a:prstGeom prst="rect">
              <a:avLst/>
            </a:prstGeom>
            <a:noFill/>
            <a:ln>
              <a:solidFill>
                <a:srgbClr val="53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Roboto Bold" panose="02000000000000000000" pitchFamily="2" charset="0"/>
                  <a:ea typeface="Roboto Bold" panose="02000000000000000000" pitchFamily="2" charset="0"/>
                  <a:cs typeface="Roboto Bold" panose="02000000000000000000" pitchFamily="2" charset="0"/>
                </a:rPr>
                <a:t>€ 900.000</a:t>
              </a:r>
            </a:p>
          </p:txBody>
        </p:sp>
        <p:sp>
          <p:nvSpPr>
            <p:cNvPr id="22" name="Gleichschenkliges Dreieck 21"/>
            <p:cNvSpPr/>
            <p:nvPr/>
          </p:nvSpPr>
          <p:spPr>
            <a:xfrm>
              <a:off x="3121367" y="3271414"/>
              <a:ext cx="1937083" cy="1027245"/>
            </a:xfrm>
            <a:prstGeom prst="triangle">
              <a:avLst>
                <a:gd name="adj" fmla="val 48751"/>
              </a:avLst>
            </a:prstGeom>
            <a:solidFill>
              <a:srgbClr val="E03C31"/>
            </a:solidFill>
            <a:ln>
              <a:solidFill>
                <a:srgbClr val="53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 name="Gruppieren 10">
            <a:extLst>
              <a:ext uri="{FF2B5EF4-FFF2-40B4-BE49-F238E27FC236}">
                <a16:creationId xmlns:a16="http://schemas.microsoft.com/office/drawing/2014/main" id="{10277081-D097-4203-BB7F-90C0710C59F1}"/>
              </a:ext>
            </a:extLst>
          </p:cNvPr>
          <p:cNvGrpSpPr/>
          <p:nvPr/>
        </p:nvGrpSpPr>
        <p:grpSpPr>
          <a:xfrm>
            <a:off x="3893233" y="4390725"/>
            <a:ext cx="3162804" cy="850932"/>
            <a:chOff x="3893233" y="4604085"/>
            <a:chExt cx="3162804" cy="850932"/>
          </a:xfrm>
        </p:grpSpPr>
        <p:pic>
          <p:nvPicPr>
            <p:cNvPr id="24" name="Grafik 23" descr="Vermögen top.png">
              <a:extLst>
                <a:ext uri="{FF2B5EF4-FFF2-40B4-BE49-F238E27FC236}">
                  <a16:creationId xmlns:a16="http://schemas.microsoft.com/office/drawing/2014/main" id="{0DFA1F2F-CE54-4077-894B-708F3401F422}"/>
                </a:ext>
              </a:extLst>
            </p:cNvPr>
            <p:cNvPicPr>
              <a:picLocks noChangeAspect="1"/>
            </p:cNvPicPr>
            <p:nvPr/>
          </p:nvPicPr>
          <p:blipFill>
            <a:blip r:embed="rId3" cstate="print"/>
            <a:srcRect/>
            <a:stretch>
              <a:fillRect/>
            </a:stretch>
          </p:blipFill>
          <p:spPr bwMode="auto">
            <a:xfrm>
              <a:off x="3893233" y="4604085"/>
              <a:ext cx="2057483" cy="650877"/>
            </a:xfrm>
            <a:prstGeom prst="rect">
              <a:avLst/>
            </a:prstGeom>
            <a:noFill/>
            <a:ln w="9525">
              <a:noFill/>
              <a:miter lim="800000"/>
              <a:headEnd/>
              <a:tailEnd/>
            </a:ln>
          </p:spPr>
        </p:pic>
        <p:sp>
          <p:nvSpPr>
            <p:cNvPr id="26" name="Textfeld 25">
              <a:extLst>
                <a:ext uri="{FF2B5EF4-FFF2-40B4-BE49-F238E27FC236}">
                  <a16:creationId xmlns:a16="http://schemas.microsoft.com/office/drawing/2014/main" id="{C3ACFCCC-D6B3-427F-845F-683BD877E40F}"/>
                </a:ext>
              </a:extLst>
            </p:cNvPr>
            <p:cNvSpPr txBox="1">
              <a:spLocks noChangeArrowheads="1"/>
            </p:cNvSpPr>
            <p:nvPr/>
          </p:nvSpPr>
          <p:spPr bwMode="auto">
            <a:xfrm>
              <a:off x="5645873" y="5054907"/>
              <a:ext cx="1410164" cy="400110"/>
            </a:xfrm>
            <a:prstGeom prst="rect">
              <a:avLst/>
            </a:prstGeom>
            <a:noFill/>
            <a:ln w="9525">
              <a:noFill/>
              <a:miter lim="800000"/>
              <a:headEnd/>
              <a:tailEnd/>
            </a:ln>
          </p:spPr>
          <p:txBody>
            <a:bodyPr wrap="square">
              <a:spAutoFit/>
            </a:bodyPr>
            <a:lstStyle/>
            <a:p>
              <a:r>
                <a:rPr lang="de-DE" sz="2000" dirty="0">
                  <a:latin typeface="Roboto Light" panose="02000000000000000000" pitchFamily="2" charset="0"/>
                  <a:ea typeface="Roboto Light" panose="02000000000000000000" pitchFamily="2" charset="0"/>
                  <a:cs typeface="Roboto Light" panose="02000000000000000000" pitchFamily="2" charset="0"/>
                </a:rPr>
                <a:t>€ 100.000</a:t>
              </a:r>
            </a:p>
          </p:txBody>
        </p:sp>
      </p:grpSp>
    </p:spTree>
    <p:extLst>
      <p:ext uri="{BB962C8B-B14F-4D97-AF65-F5344CB8AC3E}">
        <p14:creationId xmlns:p14="http://schemas.microsoft.com/office/powerpoint/2010/main" val="32367604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861032" y="957673"/>
            <a:ext cx="1010297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platzhalter 3"/>
          <p:cNvSpPr txBox="1">
            <a:spLocks/>
          </p:cNvSpPr>
          <p:nvPr/>
        </p:nvSpPr>
        <p:spPr>
          <a:xfrm>
            <a:off x="748520" y="239513"/>
            <a:ext cx="11173185" cy="718160"/>
          </a:xfrm>
          <a:prstGeom prst="rect">
            <a:avLst/>
          </a:prstGeom>
        </p:spPr>
        <p:txBody>
          <a:bodyPr/>
          <a:lstStyle>
            <a:lvl1pPr marL="0" indent="0" algn="l" defTabSz="914400" rtl="0" eaLnBrk="1" latinLnBrk="0" hangingPunct="1">
              <a:lnSpc>
                <a:spcPts val="5700"/>
              </a:lnSpc>
              <a:spcBef>
                <a:spcPts val="0"/>
              </a:spcBef>
              <a:buFont typeface="Arial"/>
              <a:buNone/>
              <a:defRPr sz="5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5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000" b="0" dirty="0">
                <a:solidFill>
                  <a:srgbClr val="537990"/>
                </a:solidFill>
                <a:latin typeface="Roboto Bold" panose="02000000000000000000" pitchFamily="2" charset="0"/>
                <a:ea typeface="Roboto Bold" panose="02000000000000000000" pitchFamily="2" charset="0"/>
                <a:cs typeface="Roboto Bold" panose="02000000000000000000" pitchFamily="2" charset="0"/>
              </a:rPr>
              <a:t>II) Die richtige steuerliche Bewertung von Immobilien</a:t>
            </a:r>
            <a:endParaRPr lang="de-DE" sz="1600" b="0" dirty="0">
              <a:solidFill>
                <a:srgbClr val="537990"/>
              </a:solidFill>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feld 11"/>
          <p:cNvSpPr txBox="1"/>
          <p:nvPr/>
        </p:nvSpPr>
        <p:spPr>
          <a:xfrm>
            <a:off x="793797" y="1190531"/>
            <a:ext cx="10311350" cy="2677656"/>
          </a:xfrm>
          <a:prstGeom prst="rect">
            <a:avLst/>
          </a:prstGeom>
          <a:noFill/>
        </p:spPr>
        <p:txBody>
          <a:bodyPr wrap="square" rtlCol="0">
            <a:spAutoFit/>
          </a:bodyPr>
          <a:lstStyle/>
          <a:p>
            <a:pPr>
              <a:buClr>
                <a:srgbClr val="ED1D13"/>
              </a:buClr>
            </a:pPr>
            <a:endParaRPr lang="de-DE" sz="2400" dirty="0">
              <a:latin typeface="Roboto Light" panose="02000000000000000000" pitchFamily="2" charset="0"/>
              <a:ea typeface="Roboto Light" panose="02000000000000000000" pitchFamily="2" charset="0"/>
              <a:cs typeface="Roboto Light" panose="02000000000000000000" pitchFamily="2" charset="0"/>
            </a:endParaRPr>
          </a:p>
          <a:p>
            <a:pPr>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Die steuerliche Immobilienbewertung ist </a:t>
            </a:r>
            <a:r>
              <a:rPr lang="de-DE" sz="2400" b="1" dirty="0">
                <a:latin typeface="Roboto Black" panose="02000000000000000000" pitchFamily="2" charset="0"/>
                <a:ea typeface="Roboto Black" panose="02000000000000000000" pitchFamily="2" charset="0"/>
                <a:cs typeface="Roboto Black" panose="02000000000000000000" pitchFamily="2" charset="0"/>
              </a:rPr>
              <a:t>die Basis der steuerlichen </a:t>
            </a:r>
            <a:r>
              <a:rPr lang="de-DE" sz="2400" dirty="0">
                <a:latin typeface="Roboto Black" panose="02000000000000000000" pitchFamily="2" charset="0"/>
                <a:ea typeface="Roboto Black" panose="02000000000000000000" pitchFamily="2" charset="0"/>
                <a:cs typeface="Roboto Black" panose="02000000000000000000" pitchFamily="2" charset="0"/>
              </a:rPr>
              <a:t>Optimierung</a:t>
            </a:r>
            <a:r>
              <a:rPr lang="de-DE" sz="2400" dirty="0">
                <a:latin typeface="Roboto Light" panose="02000000000000000000" pitchFamily="2" charset="0"/>
                <a:ea typeface="Roboto Light" panose="02000000000000000000" pitchFamily="2" charset="0"/>
                <a:cs typeface="Roboto Light" panose="02000000000000000000" pitchFamily="2" charset="0"/>
              </a:rPr>
              <a:t> von Immobilientransaktionen bei der Vermögensnachfolge.</a:t>
            </a:r>
          </a:p>
          <a:p>
            <a:pPr>
              <a:buClr>
                <a:srgbClr val="ED1D13"/>
              </a:buClr>
            </a:pPr>
            <a:endParaRPr lang="de-DE" sz="2400" dirty="0">
              <a:latin typeface="Roboto Light" panose="02000000000000000000" pitchFamily="2" charset="0"/>
              <a:ea typeface="Roboto Light" panose="02000000000000000000" pitchFamily="2" charset="0"/>
              <a:cs typeface="Roboto Light" panose="02000000000000000000" pitchFamily="2" charset="0"/>
            </a:endParaRPr>
          </a:p>
          <a:p>
            <a:pPr>
              <a:buClr>
                <a:srgbClr val="ED1D13"/>
              </a:buClr>
            </a:pPr>
            <a:r>
              <a:rPr lang="de-DE" sz="2400" dirty="0">
                <a:latin typeface="Roboto Light" panose="02000000000000000000" pitchFamily="2" charset="0"/>
                <a:ea typeface="Roboto Light" panose="02000000000000000000" pitchFamily="2" charset="0"/>
                <a:cs typeface="Roboto Light" panose="02000000000000000000" pitchFamily="2" charset="0"/>
              </a:rPr>
              <a:t>Neben der richtigen Anwendung der einzelnen Regelungen des Bewertungsgesetzes müssen die individuellen Gegebenheiten des örtlich zuständigen Gutachterausschusses gekannt und beherrscht werden.</a:t>
            </a:r>
            <a:endParaRPr lang="de-DE" sz="2400" b="1"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304464242"/>
      </p:ext>
    </p:extLst>
  </p:cSld>
  <p:clrMapOvr>
    <a:masterClrMapping/>
  </p:clrMapOvr>
</p:sld>
</file>

<file path=ppt/theme/theme1.xml><?xml version="1.0" encoding="utf-8"?>
<a:theme xmlns:a="http://schemas.openxmlformats.org/drawingml/2006/main" name="5_Benutzerdefiniertes Design">
  <a:themeElements>
    <a:clrScheme name="Benutzerdefiniert 11">
      <a:dk1>
        <a:sysClr val="windowText" lastClr="000000"/>
      </a:dk1>
      <a:lt1>
        <a:sysClr val="window" lastClr="FFFFFF"/>
      </a:lt1>
      <a:dk2>
        <a:srgbClr val="FFFFFF"/>
      </a:dk2>
      <a:lt2>
        <a:srgbClr val="E7E6E6"/>
      </a:lt2>
      <a:accent1>
        <a:srgbClr val="AEABAB"/>
      </a:accent1>
      <a:accent2>
        <a:srgbClr val="FF1111"/>
      </a:accent2>
      <a:accent3>
        <a:srgbClr val="537990"/>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BSO999929 xmlns="http://www.datev.de/BSOffice/999929">10e43400-4714-47a3-a82b-cc0a7fc1c0d9</BSO999929>
</file>

<file path=customXml/itemProps1.xml><?xml version="1.0" encoding="utf-8"?>
<ds:datastoreItem xmlns:ds="http://schemas.openxmlformats.org/officeDocument/2006/customXml" ds:itemID="{A04F9769-EB86-46C1-89BB-169A8B5CB652}">
  <ds:schemaRefs>
    <ds:schemaRef ds:uri="http://www.datev.de/BSOffice/999929"/>
  </ds:schemaRefs>
</ds:datastoreItem>
</file>

<file path=docProps/app.xml><?xml version="1.0" encoding="utf-8"?>
<Properties xmlns="http://schemas.openxmlformats.org/officeDocument/2006/extended-properties" xmlns:vt="http://schemas.openxmlformats.org/officeDocument/2006/docPropsVTypes">
  <Template/>
  <TotalTime>0</TotalTime>
  <Words>4086</Words>
  <Application>Microsoft Office PowerPoint</Application>
  <PresentationFormat>Breitbild</PresentationFormat>
  <Paragraphs>527</Paragraphs>
  <Slides>66</Slides>
  <Notes>66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66</vt:i4>
      </vt:variant>
    </vt:vector>
  </HeadingPairs>
  <TitlesOfParts>
    <vt:vector size="75" baseType="lpstr">
      <vt:lpstr>Roboto Black</vt:lpstr>
      <vt:lpstr>Roboto</vt:lpstr>
      <vt:lpstr>Arial</vt:lpstr>
      <vt:lpstr>Arial Narrow</vt:lpstr>
      <vt:lpstr>Roboto Bold</vt:lpstr>
      <vt:lpstr>Roboto Light</vt:lpstr>
      <vt:lpstr>Calibri</vt:lpstr>
      <vt:lpstr>Wingdings</vt:lpstr>
      <vt:lpstr>5_Benutzerdefiniertes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DATEV eG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Ghawss, Lida</dc:creator>
  <cp:lastModifiedBy>Schütz, Natalia</cp:lastModifiedBy>
  <cp:revision>463</cp:revision>
  <dcterms:created xsi:type="dcterms:W3CDTF">2021-03-30T07:14:09Z</dcterms:created>
  <dcterms:modified xsi:type="dcterms:W3CDTF">2024-11-29T08:31:06Z</dcterms:modified>
</cp:coreProperties>
</file>